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81" r:id="rId3"/>
    <p:sldId id="286" r:id="rId4"/>
    <p:sldId id="285" r:id="rId5"/>
    <p:sldId id="284" r:id="rId6"/>
    <p:sldId id="283" r:id="rId7"/>
    <p:sldId id="282" r:id="rId8"/>
    <p:sldId id="287" r:id="rId9"/>
    <p:sldId id="288" r:id="rId10"/>
    <p:sldId id="289" r:id="rId11"/>
    <p:sldId id="261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7C4"/>
    <a:srgbClr val="003952"/>
    <a:srgbClr val="ABD037"/>
    <a:srgbClr val="A34C9D"/>
    <a:srgbClr val="0CB1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57"/>
    <p:restoredTop sz="74240"/>
  </p:normalViewPr>
  <p:slideViewPr>
    <p:cSldViewPr snapToGrid="0">
      <p:cViewPr>
        <p:scale>
          <a:sx n="100" d="100"/>
          <a:sy n="100" d="100"/>
        </p:scale>
        <p:origin x="608" y="144"/>
      </p:cViewPr>
      <p:guideLst/>
    </p:cSldViewPr>
  </p:slideViewPr>
  <p:outlineViewPr>
    <p:cViewPr>
      <p:scale>
        <a:sx n="33" d="100"/>
        <a:sy n="33" d="100"/>
      </p:scale>
      <p:origin x="0" y="-84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688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Book1" TargetMode="External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Sheet1!$A$18:$A$27</cx:f>
        <cx:lvl ptCount="10">
          <cx:pt idx="0">Joseph &amp; Sara Levy Center</cx:pt>
          <cx:pt idx="1">Lockport Township</cx:pt>
          <cx:pt idx="2">Guy Sell Sr. Housing</cx:pt>
          <cx:pt idx="3">Frankfort Township Bldg.</cx:pt>
          <cx:pt idx="4">New Hope Christian Community</cx:pt>
          <cx:pt idx="5">Troy Township</cx:pt>
          <cx:pt idx="6">Park Tower</cx:pt>
          <cx:pt idx="7">Central Nutrition Site</cx:pt>
          <cx:pt idx="8">Joshua Arms</cx:pt>
          <cx:pt idx="9">Wilmington Lions Hall</cx:pt>
        </cx:lvl>
      </cx:strDim>
      <cx:numDim type="val">
        <cx:f>Sheet1!$F$18:$F$27</cx:f>
        <cx:lvl ptCount="10" formatCode="General">
          <cx:pt idx="0">683</cx:pt>
          <cx:pt idx="1">22</cx:pt>
          <cx:pt idx="2">-8</cx:pt>
          <cx:pt idx="3">-140</cx:pt>
          <cx:pt idx="4">236</cx:pt>
          <cx:pt idx="5">272</cx:pt>
          <cx:pt idx="6">-44</cx:pt>
          <cx:pt idx="7">-55</cx:pt>
          <cx:pt idx="8">542</cx:pt>
          <cx:pt idx="9">320</cx:pt>
        </cx:lvl>
      </cx:numDim>
    </cx:data>
  </cx:chartData>
  <cx:chart>
    <cx:title pos="t" align="ctr" overlay="0"/>
    <cx:plotArea>
      <cx:plotAreaRegion>
        <cx:series layoutId="waterfall" uniqueId="{B03D4F04-B4AF-544B-A371-10897FB23ACF}">
          <cx:tx>
            <cx:txData>
              <cx:f>Sheet1!$F$17</cx:f>
              <cx:v>Difference (Reported - Billed)</cx:v>
            </cx:txData>
          </cx:tx>
          <cx:dataLabels pos="outEnd">
            <cx:visibility seriesName="0" categoryName="0" value="1"/>
          </cx:dataLabels>
          <cx:dataId val="0"/>
          <cx:layoutPr>
            <cx:subtotals/>
          </cx:layoutPr>
        </cx:series>
      </cx:plotAreaRegion>
      <cx:axis id="0">
        <cx:catScaling gapWidth="0.5"/>
        <cx:tickLabels/>
      </cx:axis>
      <cx:axis id="1">
        <cx:valScaling/>
        <cx:majorGridlines/>
        <cx:tickLabels/>
      </cx:axis>
    </cx:plotArea>
    <cx:legend pos="t" align="ctr" overlay="0"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endParaRPr lang="en-US" sz="900" b="0" i="0" u="none" strike="noStrike" baseline="0">
            <a:solidFill>
              <a:sysClr val="windowText" lastClr="000000">
                <a:lumMod val="65000"/>
                <a:lumOff val="35000"/>
              </a:sysClr>
            </a:solidFill>
            <a:latin typeface="Aptos Narrow" panose="02110004020202020204"/>
          </a:endParaRPr>
        </a:p>
      </cx:txPr>
    </cx:legend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9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434A6D-FA8D-FE41-BDA2-F14C27CD80D9}" type="datetimeFigureOut">
              <a:rPr lang="en-US" smtClean="0"/>
              <a:t>9/4/25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22D522-A49E-CC4B-9E33-9CA189812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33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22D522-A49E-CC4B-9E33-9CA1898127F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464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22D522-A49E-CC4B-9E33-9CA1898127F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5293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22D522-A49E-CC4B-9E33-9CA1898127F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934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22D522-A49E-CC4B-9E33-9CA1898127F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6908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22D522-A49E-CC4B-9E33-9CA1898127F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2004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22D522-A49E-CC4B-9E33-9CA1898127F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661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22D522-A49E-CC4B-9E33-9CA1898127F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283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22D522-A49E-CC4B-9E33-9CA1898127F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72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22D522-A49E-CC4B-9E33-9CA1898127F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916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black sign&#10;&#10;Description automatically generated">
            <a:extLst>
              <a:ext uri="{FF2B5EF4-FFF2-40B4-BE49-F238E27FC236}">
                <a16:creationId xmlns:a16="http://schemas.microsoft.com/office/drawing/2014/main" id="{2CAF46F2-C972-26FC-96B8-39E4011B6C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10554" y="2581836"/>
            <a:ext cx="6496562" cy="145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149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C637922-666F-AA8C-5B74-F13F01577CF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70339" y="2447447"/>
            <a:ext cx="5384568" cy="3487493"/>
          </a:xfrm>
        </p:spPr>
        <p:txBody>
          <a:bodyPr lIns="0" tIns="0" rIns="0" bIns="0">
            <a:noAutofit/>
          </a:bodyPr>
          <a:lstStyle>
            <a:lvl1pPr marL="279400" indent="-279400">
              <a:buSzPct val="98000"/>
              <a:buFont typeface="Wingdings" pitchFamily="2" charset="2"/>
              <a:buChar char="§"/>
              <a:tabLst/>
              <a:defRPr sz="1600" b="1" i="0">
                <a:latin typeface="Montserrat" pitchFamily="2" charset="77"/>
              </a:defRPr>
            </a:lvl1pPr>
          </a:lstStyle>
          <a:p>
            <a:pPr lvl="0"/>
            <a:r>
              <a:rPr lang="en-US" dirty="0"/>
              <a:t>Paragraph goes here.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04BFDC6-FD6D-9271-95B5-F39B6CF994FC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70340" y="1565617"/>
            <a:ext cx="11134056" cy="636705"/>
          </a:xfrm>
        </p:spPr>
        <p:txBody>
          <a:bodyPr lIns="0" tIns="0" rIns="0" bIns="0">
            <a:noAutofit/>
          </a:bodyPr>
          <a:lstStyle>
            <a:lvl1pPr marL="0" indent="0">
              <a:buSzPct val="98000"/>
              <a:buFont typeface="Wingdings" pitchFamily="2" charset="2"/>
              <a:buNone/>
              <a:tabLst/>
              <a:defRPr sz="2000" b="1" i="0">
                <a:solidFill>
                  <a:srgbClr val="00B7C4"/>
                </a:solidFill>
                <a:latin typeface="Montserrat" pitchFamily="2" charset="77"/>
              </a:defRPr>
            </a:lvl1pPr>
          </a:lstStyle>
          <a:p>
            <a:pPr lvl="0"/>
            <a:r>
              <a:rPr lang="en-US" dirty="0"/>
              <a:t>Subhead goes here.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07F6AC0-6C0C-4D0B-155A-66CC38EF7603}"/>
              </a:ext>
            </a:extLst>
          </p:cNvPr>
          <p:cNvSpPr/>
          <p:nvPr userDrawn="1"/>
        </p:nvSpPr>
        <p:spPr>
          <a:xfrm>
            <a:off x="0" y="6180087"/>
            <a:ext cx="11222181" cy="677913"/>
          </a:xfrm>
          <a:prstGeom prst="rect">
            <a:avLst/>
          </a:prstGeom>
          <a:solidFill>
            <a:srgbClr val="00B7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672FD8-A0F7-47E5-153C-DE1908F3A8D5}"/>
              </a:ext>
            </a:extLst>
          </p:cNvPr>
          <p:cNvSpPr/>
          <p:nvPr userDrawn="1"/>
        </p:nvSpPr>
        <p:spPr>
          <a:xfrm flipH="1">
            <a:off x="11222181" y="6180076"/>
            <a:ext cx="969818" cy="677923"/>
          </a:xfrm>
          <a:prstGeom prst="rect">
            <a:avLst/>
          </a:prstGeom>
          <a:solidFill>
            <a:srgbClr val="ABD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ABD037"/>
              </a:solidFill>
              <a:highlight>
                <a:srgbClr val="ABD037"/>
              </a:highlight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220FB2A-955E-1FFC-9E86-DD6B96BC2164}"/>
              </a:ext>
            </a:extLst>
          </p:cNvPr>
          <p:cNvSpPr txBox="1"/>
          <p:nvPr userDrawn="1"/>
        </p:nvSpPr>
        <p:spPr>
          <a:xfrm>
            <a:off x="11222180" y="6427008"/>
            <a:ext cx="96981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26E635F5-3645-4E41-BAEE-6B2EF1DC877C}" type="slidenum">
              <a:rPr lang="en-US" sz="1600" b="1" i="0" smtClean="0">
                <a:solidFill>
                  <a:srgbClr val="003952"/>
                </a:solidFill>
                <a:latin typeface="Montserrat" pitchFamily="2" charset="77"/>
                <a:ea typeface="Inter Light" panose="02000503000000020004" pitchFamily="2" charset="0"/>
              </a:rPr>
              <a:pPr algn="ctr"/>
              <a:t>‹#›</a:t>
            </a:fld>
            <a:endParaRPr lang="en-US" sz="1600" b="1" i="0" dirty="0">
              <a:solidFill>
                <a:srgbClr val="003952"/>
              </a:solidFill>
              <a:latin typeface="Montserrat" pitchFamily="2" charset="77"/>
              <a:ea typeface="Inter Light" panose="02000503000000020004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5D28357-7C3B-DCFA-5224-3F8A766657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25681" y="6331437"/>
            <a:ext cx="1756201" cy="39299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DBD267-CF65-A88E-484B-20576A5333A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19828" y="2447447"/>
            <a:ext cx="5384568" cy="3487493"/>
          </a:xfrm>
        </p:spPr>
        <p:txBody>
          <a:bodyPr lIns="0" tIns="0" rIns="0" bIns="0">
            <a:noAutofit/>
          </a:bodyPr>
          <a:lstStyle>
            <a:lvl1pPr marL="279400" indent="-279400">
              <a:buSzPct val="98000"/>
              <a:buFont typeface="Wingdings" pitchFamily="2" charset="2"/>
              <a:buChar char="§"/>
              <a:tabLst/>
              <a:defRPr sz="1600" b="1" i="0">
                <a:latin typeface="Montserrat" pitchFamily="2" charset="77"/>
              </a:defRPr>
            </a:lvl1pPr>
          </a:lstStyle>
          <a:p>
            <a:pPr lvl="0"/>
            <a:r>
              <a:rPr lang="en-US" dirty="0"/>
              <a:t>Paragraph goes here.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C95AE8-EE8C-D079-B1C9-058DADAC6633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1304365"/>
          </a:xfrm>
          <a:prstGeom prst="rect">
            <a:avLst/>
          </a:prstGeom>
          <a:solidFill>
            <a:schemeClr val="tx1">
              <a:alpha val="49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15790B9-FECE-93B1-3FCF-9E8514607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340" y="322262"/>
            <a:ext cx="11134056" cy="769222"/>
          </a:xfrm>
        </p:spPr>
        <p:txBody>
          <a:bodyPr>
            <a:normAutofit/>
          </a:bodyPr>
          <a:lstStyle>
            <a:lvl1pPr>
              <a:defRPr sz="3000" b="1" i="0">
                <a:solidFill>
                  <a:srgbClr val="003952"/>
                </a:solidFill>
                <a:latin typeface="Montserrat" pitchFamily="2" charset="77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629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D9703E7F-D5D0-FB70-1A99-3F974E4D71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3964" y="6334343"/>
            <a:ext cx="909025" cy="404983"/>
          </a:xfrm>
          <a:prstGeom prst="rect">
            <a:avLst/>
          </a:prstGeom>
        </p:spPr>
      </p:pic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73189658-F42C-5D13-FB47-52AAA27B5A9E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70340" y="1666898"/>
            <a:ext cx="5443870" cy="4152973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• Click to add copy</a:t>
            </a:r>
            <a:endParaRPr lang="en-US" dirty="0">
              <a:effectLst/>
              <a:latin typeface="Helvetica" pitchFamily="2" charset="0"/>
            </a:endParaRPr>
          </a:p>
          <a:p>
            <a:endParaRPr lang="en-US" dirty="0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741067EA-FE80-77E1-D847-AF2DAFF04ED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277791" y="1666898"/>
            <a:ext cx="5443869" cy="4152966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Photo Goes Here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637168-9D37-2E53-B39D-C73C26649ABD}"/>
              </a:ext>
            </a:extLst>
          </p:cNvPr>
          <p:cNvSpPr/>
          <p:nvPr userDrawn="1"/>
        </p:nvSpPr>
        <p:spPr>
          <a:xfrm>
            <a:off x="0" y="6187963"/>
            <a:ext cx="11222181" cy="677913"/>
          </a:xfrm>
          <a:prstGeom prst="rect">
            <a:avLst/>
          </a:prstGeom>
          <a:solidFill>
            <a:srgbClr val="00B7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BB5EC9-75C5-DC80-DD55-BC84038D459D}"/>
              </a:ext>
            </a:extLst>
          </p:cNvPr>
          <p:cNvSpPr/>
          <p:nvPr userDrawn="1"/>
        </p:nvSpPr>
        <p:spPr>
          <a:xfrm flipH="1">
            <a:off x="11222181" y="6193523"/>
            <a:ext cx="969818" cy="677923"/>
          </a:xfrm>
          <a:prstGeom prst="rect">
            <a:avLst/>
          </a:prstGeom>
          <a:solidFill>
            <a:srgbClr val="ABD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ABD037"/>
              </a:solidFill>
              <a:highlight>
                <a:srgbClr val="ABD037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94A136-EBE7-89F6-F944-1111D3FF3E77}"/>
              </a:ext>
            </a:extLst>
          </p:cNvPr>
          <p:cNvSpPr txBox="1"/>
          <p:nvPr userDrawn="1"/>
        </p:nvSpPr>
        <p:spPr>
          <a:xfrm>
            <a:off x="11222180" y="6413561"/>
            <a:ext cx="96981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26E635F5-3645-4E41-BAEE-6B2EF1DC877C}" type="slidenum">
              <a:rPr lang="en-US" sz="1600" b="1" i="0" smtClean="0">
                <a:solidFill>
                  <a:srgbClr val="003952"/>
                </a:solidFill>
                <a:latin typeface="Montserrat" pitchFamily="2" charset="77"/>
                <a:ea typeface="Inter Light" panose="02000503000000020004" pitchFamily="2" charset="0"/>
              </a:rPr>
              <a:pPr algn="ctr"/>
              <a:t>‹#›</a:t>
            </a:fld>
            <a:endParaRPr lang="en-US" sz="1600" b="1" i="0" dirty="0">
              <a:solidFill>
                <a:srgbClr val="003952"/>
              </a:solidFill>
              <a:latin typeface="Montserrat" pitchFamily="2" charset="77"/>
              <a:ea typeface="Inter Light" panose="02000503000000020004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E8CB704-F5CA-479D-5957-C7B482E8B0C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25681" y="6339313"/>
            <a:ext cx="1756201" cy="39299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10BC816-1101-BBE8-5967-05250DA0D849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1304365"/>
          </a:xfrm>
          <a:prstGeom prst="rect">
            <a:avLst/>
          </a:prstGeom>
          <a:solidFill>
            <a:schemeClr val="tx1">
              <a:alpha val="49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1BA18E9-D194-ADFC-C8FA-D3111D3D8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340" y="322262"/>
            <a:ext cx="11134056" cy="769222"/>
          </a:xfrm>
        </p:spPr>
        <p:txBody>
          <a:bodyPr>
            <a:normAutofit/>
          </a:bodyPr>
          <a:lstStyle>
            <a:lvl1pPr>
              <a:defRPr sz="3000" b="1" i="0">
                <a:solidFill>
                  <a:srgbClr val="003952"/>
                </a:solidFill>
                <a:latin typeface="Montserrat" pitchFamily="2" charset="77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022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D629B56-DA98-8644-9AEA-A5D2474B20FB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1304365"/>
          </a:xfrm>
          <a:prstGeom prst="rect">
            <a:avLst/>
          </a:prstGeom>
          <a:solidFill>
            <a:schemeClr val="tx1">
              <a:alpha val="49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73189658-F42C-5D13-FB47-52AAA27B5A9E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70340" y="1649318"/>
            <a:ext cx="3406335" cy="4036588"/>
          </a:xfrm>
        </p:spPr>
        <p:txBody>
          <a:bodyPr>
            <a:noAutofit/>
          </a:bodyPr>
          <a:lstStyle>
            <a:lvl1pPr marL="0" indent="0">
              <a:buNone/>
              <a:defRPr sz="1600" b="1" i="0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• Click to add copy</a:t>
            </a:r>
            <a:endParaRPr lang="en-US" dirty="0">
              <a:effectLst/>
              <a:latin typeface="Helvetica" pitchFamily="2" charset="0"/>
            </a:endParaRP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4D9275-1C33-C43B-A4FF-C7178FE75340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334200" y="1649317"/>
            <a:ext cx="3406335" cy="4036588"/>
          </a:xfrm>
        </p:spPr>
        <p:txBody>
          <a:bodyPr>
            <a:noAutofit/>
          </a:bodyPr>
          <a:lstStyle>
            <a:lvl1pPr marL="0" indent="0">
              <a:buNone/>
              <a:defRPr sz="1600" b="1" i="0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• Click to add copy</a:t>
            </a:r>
            <a:endParaRPr lang="en-US" dirty="0">
              <a:effectLst/>
              <a:latin typeface="Helvetica" pitchFamily="2" charset="0"/>
            </a:endParaRPr>
          </a:p>
          <a:p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40F0D87E-BFCE-AF9C-C837-70858E156FE8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8198061" y="1650809"/>
            <a:ext cx="3406335" cy="4036588"/>
          </a:xfrm>
        </p:spPr>
        <p:txBody>
          <a:bodyPr>
            <a:noAutofit/>
          </a:bodyPr>
          <a:lstStyle>
            <a:lvl1pPr marL="0" indent="0">
              <a:buNone/>
              <a:defRPr sz="1600" b="1" i="0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• Click to add copy</a:t>
            </a:r>
            <a:endParaRPr lang="en-US" dirty="0">
              <a:effectLst/>
              <a:latin typeface="Helvetica" pitchFamily="2" charset="0"/>
            </a:endParaRPr>
          </a:p>
          <a:p>
            <a:endParaRPr lang="en-US" dirty="0"/>
          </a:p>
        </p:txBody>
      </p:sp>
      <p:pic>
        <p:nvPicPr>
          <p:cNvPr id="2" name="Picture 1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8B41114E-9DB9-583A-258C-D8BCD2D4A9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3964" y="6334343"/>
            <a:ext cx="909025" cy="40498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F800B0C-EFA1-ECD9-4327-626E8BBA7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340" y="322262"/>
            <a:ext cx="11134056" cy="769222"/>
          </a:xfrm>
        </p:spPr>
        <p:txBody>
          <a:bodyPr>
            <a:normAutofit/>
          </a:bodyPr>
          <a:lstStyle>
            <a:lvl1pPr>
              <a:defRPr sz="3000" b="1" i="0">
                <a:solidFill>
                  <a:srgbClr val="003952"/>
                </a:solidFill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701C7A-D51A-DC51-D106-EC9339C6945E}"/>
              </a:ext>
            </a:extLst>
          </p:cNvPr>
          <p:cNvSpPr/>
          <p:nvPr userDrawn="1"/>
        </p:nvSpPr>
        <p:spPr>
          <a:xfrm>
            <a:off x="0" y="6180087"/>
            <a:ext cx="11222181" cy="677913"/>
          </a:xfrm>
          <a:prstGeom prst="rect">
            <a:avLst/>
          </a:prstGeom>
          <a:solidFill>
            <a:srgbClr val="00B7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2D7A66B-AEC6-A537-C85C-34803607A47E}"/>
              </a:ext>
            </a:extLst>
          </p:cNvPr>
          <p:cNvSpPr/>
          <p:nvPr userDrawn="1"/>
        </p:nvSpPr>
        <p:spPr>
          <a:xfrm flipH="1">
            <a:off x="11222181" y="6180076"/>
            <a:ext cx="969818" cy="677923"/>
          </a:xfrm>
          <a:prstGeom prst="rect">
            <a:avLst/>
          </a:prstGeom>
          <a:solidFill>
            <a:srgbClr val="ABD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ABD037"/>
              </a:solidFill>
              <a:highlight>
                <a:srgbClr val="ABD037"/>
              </a:highligh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EDC6B1-A2F8-2E85-8729-199314226F70}"/>
              </a:ext>
            </a:extLst>
          </p:cNvPr>
          <p:cNvSpPr txBox="1"/>
          <p:nvPr userDrawn="1"/>
        </p:nvSpPr>
        <p:spPr>
          <a:xfrm>
            <a:off x="11222180" y="6427008"/>
            <a:ext cx="96981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26E635F5-3645-4E41-BAEE-6B2EF1DC877C}" type="slidenum">
              <a:rPr lang="en-US" sz="1600" b="1" i="0" smtClean="0">
                <a:solidFill>
                  <a:srgbClr val="003952"/>
                </a:solidFill>
                <a:latin typeface="Montserrat" pitchFamily="2" charset="77"/>
                <a:ea typeface="Inter Light" panose="02000503000000020004" pitchFamily="2" charset="0"/>
              </a:rPr>
              <a:pPr algn="ctr"/>
              <a:t>‹#›</a:t>
            </a:fld>
            <a:endParaRPr lang="en-US" sz="1600" b="1" i="0" dirty="0">
              <a:solidFill>
                <a:srgbClr val="003952"/>
              </a:solidFill>
              <a:latin typeface="Montserrat" pitchFamily="2" charset="77"/>
              <a:ea typeface="Inter Light" panose="02000503000000020004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1DA393F-B3BB-7F29-BC46-AC0D67ED256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25681" y="6331437"/>
            <a:ext cx="1756201" cy="392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356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6FCD43D-95A8-6718-413F-ADDF90A41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3140" t="3435" b="30526"/>
          <a:stretch/>
        </p:blipFill>
        <p:spPr>
          <a:xfrm>
            <a:off x="0" y="0"/>
            <a:ext cx="12191998" cy="618007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DD299DC-2752-0562-04A7-5F378F461EEF}"/>
              </a:ext>
            </a:extLst>
          </p:cNvPr>
          <p:cNvSpPr txBox="1"/>
          <p:nvPr userDrawn="1"/>
        </p:nvSpPr>
        <p:spPr>
          <a:xfrm>
            <a:off x="11222180" y="6440455"/>
            <a:ext cx="969818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26E635F5-3645-4E41-BAEE-6B2EF1DC877C}" type="slidenum">
              <a:rPr lang="en-US" sz="1300" b="0" i="0" smtClean="0">
                <a:solidFill>
                  <a:schemeClr val="bg1"/>
                </a:solidFill>
                <a:latin typeface="Pinup" panose="020B0803040000060004" pitchFamily="34" charset="77"/>
                <a:ea typeface="Inter Light" panose="02000503000000020004" pitchFamily="2" charset="0"/>
              </a:rPr>
              <a:pPr algn="ctr"/>
              <a:t>‹#›</a:t>
            </a:fld>
            <a:endParaRPr lang="en-US" sz="1300" b="0" i="0" dirty="0">
              <a:solidFill>
                <a:schemeClr val="bg1"/>
              </a:solidFill>
              <a:latin typeface="Pinup" panose="020B0803040000060004" pitchFamily="34" charset="77"/>
              <a:ea typeface="Inter Light" panose="02000503000000020004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7BA236-E656-06C3-B5B9-B037A3339886}"/>
              </a:ext>
            </a:extLst>
          </p:cNvPr>
          <p:cNvSpPr/>
          <p:nvPr userDrawn="1"/>
        </p:nvSpPr>
        <p:spPr>
          <a:xfrm>
            <a:off x="6825242" y="1011764"/>
            <a:ext cx="4654062" cy="4326822"/>
          </a:xfrm>
          <a:prstGeom prst="rect">
            <a:avLst/>
          </a:prstGeom>
          <a:solidFill>
            <a:srgbClr val="0039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73189658-F42C-5D13-FB47-52AAA27B5A9E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7440222" y="1570334"/>
            <a:ext cx="3424103" cy="3098528"/>
          </a:xfrm>
        </p:spPr>
        <p:txBody>
          <a:bodyPr>
            <a:noAutofit/>
          </a:bodyPr>
          <a:lstStyle>
            <a:lvl1pPr marL="0" indent="0">
              <a:buNone/>
              <a:defRPr lang="en-US" sz="2500" b="1" i="0" dirty="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copy</a:t>
            </a:r>
            <a:endParaRPr lang="en-US" dirty="0">
              <a:effectLst/>
              <a:latin typeface="Helvetica" pitchFamily="2" charset="0"/>
            </a:endParaRPr>
          </a:p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054730-625F-B09D-33D6-8305B503B737}"/>
              </a:ext>
            </a:extLst>
          </p:cNvPr>
          <p:cNvSpPr/>
          <p:nvPr userDrawn="1"/>
        </p:nvSpPr>
        <p:spPr>
          <a:xfrm>
            <a:off x="0" y="6180087"/>
            <a:ext cx="11222181" cy="677913"/>
          </a:xfrm>
          <a:prstGeom prst="rect">
            <a:avLst/>
          </a:prstGeom>
          <a:solidFill>
            <a:srgbClr val="00B7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EA5391-1A8E-8386-384E-B2E28EB152F8}"/>
              </a:ext>
            </a:extLst>
          </p:cNvPr>
          <p:cNvSpPr/>
          <p:nvPr userDrawn="1"/>
        </p:nvSpPr>
        <p:spPr>
          <a:xfrm flipH="1">
            <a:off x="11222181" y="6180076"/>
            <a:ext cx="969818" cy="677923"/>
          </a:xfrm>
          <a:prstGeom prst="rect">
            <a:avLst/>
          </a:prstGeom>
          <a:solidFill>
            <a:srgbClr val="ABD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ABD037"/>
              </a:solidFill>
              <a:highlight>
                <a:srgbClr val="ABD037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599369-8802-836B-0EE4-51B16AED3B5B}"/>
              </a:ext>
            </a:extLst>
          </p:cNvPr>
          <p:cNvSpPr txBox="1"/>
          <p:nvPr userDrawn="1"/>
        </p:nvSpPr>
        <p:spPr>
          <a:xfrm>
            <a:off x="11222180" y="6427008"/>
            <a:ext cx="96981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26E635F5-3645-4E41-BAEE-6B2EF1DC877C}" type="slidenum">
              <a:rPr lang="en-US" sz="1600" b="1" i="0" smtClean="0">
                <a:solidFill>
                  <a:srgbClr val="003952"/>
                </a:solidFill>
                <a:latin typeface="Montserrat" pitchFamily="2" charset="77"/>
                <a:ea typeface="Inter Light" panose="02000503000000020004" pitchFamily="2" charset="0"/>
              </a:rPr>
              <a:pPr algn="ctr"/>
              <a:t>‹#›</a:t>
            </a:fld>
            <a:endParaRPr lang="en-US" sz="1600" b="1" i="0" dirty="0">
              <a:solidFill>
                <a:srgbClr val="003952"/>
              </a:solidFill>
              <a:latin typeface="Montserrat" pitchFamily="2" charset="77"/>
              <a:ea typeface="Inter Light" panose="02000503000000020004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00529C4-3DA3-E7D1-1A95-D9173FABE30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25681" y="6331437"/>
            <a:ext cx="1756201" cy="392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357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6FCD43D-95A8-6718-413F-ADDF90A41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1983" b="11983"/>
          <a:stretch/>
        </p:blipFill>
        <p:spPr>
          <a:xfrm>
            <a:off x="0" y="0"/>
            <a:ext cx="12191998" cy="618007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57BA236-E656-06C3-B5B9-B037A3339886}"/>
              </a:ext>
            </a:extLst>
          </p:cNvPr>
          <p:cNvSpPr/>
          <p:nvPr userDrawn="1"/>
        </p:nvSpPr>
        <p:spPr>
          <a:xfrm>
            <a:off x="618565" y="1000353"/>
            <a:ext cx="4654062" cy="4326822"/>
          </a:xfrm>
          <a:prstGeom prst="rect">
            <a:avLst/>
          </a:prstGeom>
          <a:solidFill>
            <a:srgbClr val="0039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73189658-F42C-5D13-FB47-52AAA27B5A9E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1233545" y="1558923"/>
            <a:ext cx="3424103" cy="3098528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dirty="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copy</a:t>
            </a:r>
            <a:endParaRPr lang="en-US" dirty="0">
              <a:effectLst/>
              <a:latin typeface="Helvetica" pitchFamily="2" charset="0"/>
            </a:endParaRP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902B29-F176-F73D-499F-EAF194BD9419}"/>
              </a:ext>
            </a:extLst>
          </p:cNvPr>
          <p:cNvSpPr/>
          <p:nvPr userDrawn="1"/>
        </p:nvSpPr>
        <p:spPr>
          <a:xfrm>
            <a:off x="0" y="6180087"/>
            <a:ext cx="11222181" cy="677913"/>
          </a:xfrm>
          <a:prstGeom prst="rect">
            <a:avLst/>
          </a:prstGeom>
          <a:solidFill>
            <a:srgbClr val="00B7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8D4A94-8883-6640-67BC-B6CC93B33C99}"/>
              </a:ext>
            </a:extLst>
          </p:cNvPr>
          <p:cNvSpPr/>
          <p:nvPr userDrawn="1"/>
        </p:nvSpPr>
        <p:spPr>
          <a:xfrm flipH="1">
            <a:off x="11222181" y="6180076"/>
            <a:ext cx="969818" cy="677923"/>
          </a:xfrm>
          <a:prstGeom prst="rect">
            <a:avLst/>
          </a:prstGeom>
          <a:solidFill>
            <a:srgbClr val="ABD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ABD037"/>
              </a:solidFill>
              <a:highlight>
                <a:srgbClr val="ABD037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997AF3-51AD-74A0-1775-5F7B7944A940}"/>
              </a:ext>
            </a:extLst>
          </p:cNvPr>
          <p:cNvSpPr txBox="1"/>
          <p:nvPr userDrawn="1"/>
        </p:nvSpPr>
        <p:spPr>
          <a:xfrm>
            <a:off x="11222180" y="6427008"/>
            <a:ext cx="96981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26E635F5-3645-4E41-BAEE-6B2EF1DC877C}" type="slidenum">
              <a:rPr lang="en-US" sz="1600" b="1" i="0" smtClean="0">
                <a:solidFill>
                  <a:srgbClr val="003952"/>
                </a:solidFill>
                <a:latin typeface="Montserrat" pitchFamily="2" charset="77"/>
                <a:ea typeface="Inter Light" panose="02000503000000020004" pitchFamily="2" charset="0"/>
              </a:rPr>
              <a:pPr algn="ctr"/>
              <a:t>‹#›</a:t>
            </a:fld>
            <a:endParaRPr lang="en-US" sz="1600" b="1" i="0" dirty="0">
              <a:solidFill>
                <a:srgbClr val="003952"/>
              </a:solidFill>
              <a:latin typeface="Montserrat" pitchFamily="2" charset="77"/>
              <a:ea typeface="Inter Light" panose="02000503000000020004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FCBE4A5-9C6B-0C83-E21D-6AF3FEE7C0A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25681" y="6331437"/>
            <a:ext cx="1756201" cy="392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703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11FF225-794C-81E3-7A46-CAA09DEA1736}"/>
              </a:ext>
            </a:extLst>
          </p:cNvPr>
          <p:cNvSpPr/>
          <p:nvPr userDrawn="1"/>
        </p:nvSpPr>
        <p:spPr>
          <a:xfrm>
            <a:off x="-2" y="0"/>
            <a:ext cx="12192000" cy="6180075"/>
          </a:xfrm>
          <a:prstGeom prst="rect">
            <a:avLst/>
          </a:prstGeom>
          <a:solidFill>
            <a:srgbClr val="00B7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7C4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CF50A7E-3125-5876-92DF-CE24A7A05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624899"/>
            <a:ext cx="12192000" cy="930275"/>
          </a:xfrm>
        </p:spPr>
        <p:txBody>
          <a:bodyPr>
            <a:noAutofit/>
          </a:bodyPr>
          <a:lstStyle>
            <a:lvl1pPr algn="ctr">
              <a:defRPr sz="4000" b="1" i="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pic>
        <p:nvPicPr>
          <p:cNvPr id="8" name="Picture 7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84813961-C488-D75E-A85C-BCD9EAF7B3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3964" y="6334343"/>
            <a:ext cx="909025" cy="40498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4689471-EF19-2E33-0A63-A3E3D8A75AA5}"/>
              </a:ext>
            </a:extLst>
          </p:cNvPr>
          <p:cNvSpPr/>
          <p:nvPr userDrawn="1"/>
        </p:nvSpPr>
        <p:spPr>
          <a:xfrm flipH="1">
            <a:off x="11222181" y="6180076"/>
            <a:ext cx="969818" cy="677923"/>
          </a:xfrm>
          <a:prstGeom prst="rect">
            <a:avLst/>
          </a:prstGeom>
          <a:solidFill>
            <a:srgbClr val="ABD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ABD037"/>
              </a:solidFill>
              <a:highlight>
                <a:srgbClr val="ABD037"/>
              </a:highligh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D24444-BB41-9469-65C5-4DA94A7A47AC}"/>
              </a:ext>
            </a:extLst>
          </p:cNvPr>
          <p:cNvSpPr txBox="1"/>
          <p:nvPr userDrawn="1"/>
        </p:nvSpPr>
        <p:spPr>
          <a:xfrm>
            <a:off x="11222180" y="6427008"/>
            <a:ext cx="96981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26E635F5-3645-4E41-BAEE-6B2EF1DC877C}" type="slidenum">
              <a:rPr lang="en-US" sz="1600" b="1" i="0" smtClean="0">
                <a:solidFill>
                  <a:srgbClr val="003952"/>
                </a:solidFill>
                <a:latin typeface="Montserrat" pitchFamily="2" charset="77"/>
                <a:ea typeface="Inter Light" panose="02000503000000020004" pitchFamily="2" charset="0"/>
              </a:rPr>
              <a:pPr algn="ctr"/>
              <a:t>‹#›</a:t>
            </a:fld>
            <a:endParaRPr lang="en-US" sz="1600" b="1" i="0" dirty="0">
              <a:solidFill>
                <a:srgbClr val="003952"/>
              </a:solidFill>
              <a:latin typeface="Montserrat" pitchFamily="2" charset="77"/>
              <a:ea typeface="Inter Light" panose="02000503000000020004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5CC6A54-8A1B-0A26-35C0-36C90880EDD9}"/>
              </a:ext>
            </a:extLst>
          </p:cNvPr>
          <p:cNvSpPr/>
          <p:nvPr userDrawn="1"/>
        </p:nvSpPr>
        <p:spPr>
          <a:xfrm>
            <a:off x="0" y="6180087"/>
            <a:ext cx="11222181" cy="677913"/>
          </a:xfrm>
          <a:prstGeom prst="rect">
            <a:avLst/>
          </a:prstGeom>
          <a:solidFill>
            <a:srgbClr val="0039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0113220-5CE1-A38A-A0F8-8A7C039B910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25681" y="6331437"/>
            <a:ext cx="1756201" cy="392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502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11FF225-794C-81E3-7A46-CAA09DEA1736}"/>
              </a:ext>
            </a:extLst>
          </p:cNvPr>
          <p:cNvSpPr/>
          <p:nvPr userDrawn="1"/>
        </p:nvSpPr>
        <p:spPr>
          <a:xfrm>
            <a:off x="-2" y="0"/>
            <a:ext cx="12192000" cy="6180075"/>
          </a:xfrm>
          <a:prstGeom prst="rect">
            <a:avLst/>
          </a:prstGeom>
          <a:solidFill>
            <a:srgbClr val="0039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7C4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CF50A7E-3125-5876-92DF-CE24A7A05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624899"/>
            <a:ext cx="12192000" cy="930275"/>
          </a:xfrm>
        </p:spPr>
        <p:txBody>
          <a:bodyPr>
            <a:noAutofit/>
          </a:bodyPr>
          <a:lstStyle>
            <a:lvl1pPr algn="ctr">
              <a:defRPr sz="4000" b="1" i="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pic>
        <p:nvPicPr>
          <p:cNvPr id="8" name="Picture 7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84813961-C488-D75E-A85C-BCD9EAF7B3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3964" y="6334343"/>
            <a:ext cx="909025" cy="40498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4689471-EF19-2E33-0A63-A3E3D8A75AA5}"/>
              </a:ext>
            </a:extLst>
          </p:cNvPr>
          <p:cNvSpPr/>
          <p:nvPr userDrawn="1"/>
        </p:nvSpPr>
        <p:spPr>
          <a:xfrm flipH="1">
            <a:off x="11222181" y="6180076"/>
            <a:ext cx="969818" cy="677923"/>
          </a:xfrm>
          <a:prstGeom prst="rect">
            <a:avLst/>
          </a:prstGeom>
          <a:solidFill>
            <a:srgbClr val="ABD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ABD037"/>
              </a:solidFill>
              <a:highlight>
                <a:srgbClr val="ABD037"/>
              </a:highligh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D24444-BB41-9469-65C5-4DA94A7A47AC}"/>
              </a:ext>
            </a:extLst>
          </p:cNvPr>
          <p:cNvSpPr txBox="1"/>
          <p:nvPr userDrawn="1"/>
        </p:nvSpPr>
        <p:spPr>
          <a:xfrm>
            <a:off x="11222180" y="6427008"/>
            <a:ext cx="96981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26E635F5-3645-4E41-BAEE-6B2EF1DC877C}" type="slidenum">
              <a:rPr lang="en-US" sz="1600" b="1" i="0" smtClean="0">
                <a:solidFill>
                  <a:srgbClr val="003952"/>
                </a:solidFill>
                <a:latin typeface="Montserrat" pitchFamily="2" charset="77"/>
                <a:ea typeface="Inter Light" panose="02000503000000020004" pitchFamily="2" charset="0"/>
              </a:rPr>
              <a:pPr algn="ctr"/>
              <a:t>‹#›</a:t>
            </a:fld>
            <a:endParaRPr lang="en-US" sz="1600" b="1" i="0" dirty="0">
              <a:solidFill>
                <a:srgbClr val="003952"/>
              </a:solidFill>
              <a:latin typeface="Montserrat" pitchFamily="2" charset="77"/>
              <a:ea typeface="Inter Light" panose="02000503000000020004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5CC6A54-8A1B-0A26-35C0-36C90880EDD9}"/>
              </a:ext>
            </a:extLst>
          </p:cNvPr>
          <p:cNvSpPr/>
          <p:nvPr userDrawn="1"/>
        </p:nvSpPr>
        <p:spPr>
          <a:xfrm>
            <a:off x="0" y="6180087"/>
            <a:ext cx="11222181" cy="677913"/>
          </a:xfrm>
          <a:prstGeom prst="rect">
            <a:avLst/>
          </a:prstGeom>
          <a:solidFill>
            <a:srgbClr val="00B7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0113220-5CE1-A38A-A0F8-8A7C039B910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25681" y="6331437"/>
            <a:ext cx="1756201" cy="392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027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3625AC1-CC5F-8CE3-F33D-9EAB94E9A6D3}"/>
              </a:ext>
            </a:extLst>
          </p:cNvPr>
          <p:cNvSpPr txBox="1"/>
          <p:nvPr userDrawn="1"/>
        </p:nvSpPr>
        <p:spPr>
          <a:xfrm>
            <a:off x="6831724" y="1099112"/>
            <a:ext cx="428822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i="0" dirty="0">
                <a:solidFill>
                  <a:schemeClr val="bg1"/>
                </a:solidFill>
                <a:latin typeface="Henriette Heavy" pitchFamily="2" charset="77"/>
              </a:rPr>
              <a:t>Thank You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93BB27-72B5-5849-E0D7-DC2AEA99E7D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B7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7C4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EA0C8A-246E-7CCD-D2E1-E8F624205C59}"/>
              </a:ext>
            </a:extLst>
          </p:cNvPr>
          <p:cNvSpPr txBox="1"/>
          <p:nvPr userDrawn="1"/>
        </p:nvSpPr>
        <p:spPr>
          <a:xfrm>
            <a:off x="-1" y="3233365"/>
            <a:ext cx="12192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0" dirty="0">
                <a:solidFill>
                  <a:schemeClr val="bg1"/>
                </a:solidFill>
                <a:latin typeface="Montserrat" pitchFamily="2" charset="77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963093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1D5313-9825-AC8E-88EC-27D808A14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B54B9C-C4CC-9AE6-B714-C4D40352C2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 err="1"/>
              <a:t>ifth</a:t>
            </a:r>
            <a:r>
              <a:rPr lang="en-US" dirty="0"/>
              <a:t>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D46EAE-46FC-F61D-0A82-62363DD2CA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84E992-26D6-CF04-5036-4AF693B580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CC33A1-90AE-5FC4-3A14-8D42EF7BA6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B23C86-7066-D345-A92D-E5DB2C3497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237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61" r:id="rId3"/>
    <p:sldLayoutId id="2147483664" r:id="rId4"/>
    <p:sldLayoutId id="2147483665" r:id="rId5"/>
    <p:sldLayoutId id="2147483666" r:id="rId6"/>
    <p:sldLayoutId id="2147483650" r:id="rId7"/>
    <p:sldLayoutId id="2147483669" r:id="rId8"/>
    <p:sldLayoutId id="2147483663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6031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220BD7-38BE-45E9-DB6F-E9ADB404C4D5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70339" y="2447447"/>
            <a:ext cx="5384568" cy="3487493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0D99AC9-0932-A389-36B0-A14E6828DFC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70340" y="1565616"/>
            <a:ext cx="11134056" cy="1573823"/>
          </a:xfrm>
        </p:spPr>
        <p:txBody>
          <a:bodyPr/>
          <a:lstStyle/>
          <a:p>
            <a:pPr algn="ctr"/>
            <a:r>
              <a:rPr lang="en-US" dirty="0"/>
              <a:t>Comparative Analysis  of Reported vs. Billed Units for July 2025</a:t>
            </a:r>
          </a:p>
          <a:p>
            <a:pPr algn="ctr"/>
            <a:r>
              <a:rPr lang="en-US" dirty="0"/>
              <a:t>Corey </a:t>
            </a:r>
            <a:r>
              <a:rPr lang="en-US" dirty="0" err="1"/>
              <a:t>Gustafik</a:t>
            </a:r>
            <a:r>
              <a:rPr lang="en-US" dirty="0"/>
              <a:t> MSND King’s College</a:t>
            </a:r>
          </a:p>
          <a:p>
            <a:pPr algn="ctr"/>
            <a:r>
              <a:rPr lang="en-US" dirty="0"/>
              <a:t>August 29</a:t>
            </a:r>
            <a:r>
              <a:rPr lang="en-US" baseline="30000" dirty="0"/>
              <a:t>th</a:t>
            </a:r>
            <a:r>
              <a:rPr lang="en-US" dirty="0"/>
              <a:t>, 2025</a:t>
            </a:r>
          </a:p>
        </p:txBody>
      </p:sp>
      <p:pic>
        <p:nvPicPr>
          <p:cNvPr id="5" name="Content Placeholder 4" descr="Scales of justice on blue background">
            <a:extLst>
              <a:ext uri="{FF2B5EF4-FFF2-40B4-BE49-F238E27FC236}">
                <a16:creationId xmlns:a16="http://schemas.microsoft.com/office/drawing/2014/main" id="{EE9ADCFB-3454-5E62-2F00-EDC46F0BF67F}"/>
              </a:ext>
            </a:extLst>
          </p:cNvPr>
          <p:cNvPicPr>
            <a:picLocks noGrp="1" noChangeAspect="1"/>
          </p:cNvPicPr>
          <p:nvPr>
            <p:ph idx="15"/>
          </p:nvPr>
        </p:nvPicPr>
        <p:blipFill>
          <a:blip r:embed="rId3"/>
          <a:stretch>
            <a:fillRect/>
          </a:stretch>
        </p:blipFill>
        <p:spPr>
          <a:xfrm>
            <a:off x="3758216" y="3097608"/>
            <a:ext cx="4193382" cy="2795588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03FE329-F14D-7DE4-FB07-CE52EA1C9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340" y="322262"/>
            <a:ext cx="11134056" cy="769222"/>
          </a:xfrm>
        </p:spPr>
        <p:txBody>
          <a:bodyPr anchor="ctr">
            <a:normAutofit/>
          </a:bodyPr>
          <a:lstStyle/>
          <a:p>
            <a:r>
              <a:rPr lang="en-US" dirty="0"/>
              <a:t>Audit of Food Units and Hoffman Invoice: Will County </a:t>
            </a:r>
          </a:p>
        </p:txBody>
      </p:sp>
    </p:spTree>
    <p:extLst>
      <p:ext uri="{BB962C8B-B14F-4D97-AF65-F5344CB8AC3E}">
        <p14:creationId xmlns:p14="http://schemas.microsoft.com/office/powerpoint/2010/main" val="1451710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220BD7-38BE-45E9-DB6F-E9ADB404C4D5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70339" y="2447447"/>
            <a:ext cx="11134056" cy="3487493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Findings: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 Discrepancy: 2,118 units under billed (8.85% of units) ~$16,148 not being billed. 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Variations by site: Under Billing is major concern (but cause could be from non-catered items) 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Explanations: timing errors, vendor exclusions (e.g., emergency/ shelf stable), pricing variations and recording inconsistencies.</a:t>
            </a:r>
          </a:p>
          <a:p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Implications: Should implement more standardized protocols for units and  billing.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F3A7D65-16E3-D063-9FBA-8219294F04CE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70340" y="1565617"/>
            <a:ext cx="11134056" cy="636705"/>
          </a:xfrm>
        </p:spPr>
        <p:txBody>
          <a:bodyPr/>
          <a:lstStyle/>
          <a:p>
            <a:r>
              <a:rPr lang="en-US" dirty="0"/>
              <a:t>Evaluate alignment between CNNSSA’s reported meal units (23,927 total) and Hoffman House catering invoiced at ($118,913.94 total w/ 21,809 units for July 2025)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03FE329-F14D-7DE4-FB07-CE52EA1C9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340" y="322262"/>
            <a:ext cx="11134056" cy="769222"/>
          </a:xfrm>
        </p:spPr>
        <p:txBody>
          <a:bodyPr anchor="ctr">
            <a:normAutofit/>
          </a:bodyPr>
          <a:lstStyle/>
          <a:p>
            <a:r>
              <a:rPr lang="en-US" dirty="0"/>
              <a:t>Executive Summary </a:t>
            </a:r>
          </a:p>
        </p:txBody>
      </p:sp>
    </p:spTree>
    <p:extLst>
      <p:ext uri="{BB962C8B-B14F-4D97-AF65-F5344CB8AC3E}">
        <p14:creationId xmlns:p14="http://schemas.microsoft.com/office/powerpoint/2010/main" val="3839619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220BD7-38BE-45E9-DB6F-E9ADB404C4D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70340" y="1352513"/>
            <a:ext cx="11134055" cy="4152973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Approach:</a:t>
            </a:r>
          </a:p>
          <a:p>
            <a:pPr marL="971550" lvl="1" indent="-28575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Unit calculations: single meal (e.g., regular, vegetarian etc.) =1 unit; MISC bundles (e.g., frozen 5-packs)=5 units; non meal (e.g., milk/juice) excluded.</a:t>
            </a:r>
          </a:p>
          <a:p>
            <a:pPr marL="971550" lvl="1" indent="-28575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Comparison: site-level reported units (from CNNSSA summary; congregate HDM-hot/frozen/shelf-stable) vs invoiced billed units.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Analysis: Quantitative differences plus qualitative observations..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sources: CNNSSA July 2025 unit summary; Hoffman House invoice via Charmaine.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Limitations: Potential errors in totals; assumes all non-invoiced meals are from alternative vendors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03FE329-F14D-7DE4-FB07-CE52EA1C9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340" y="322262"/>
            <a:ext cx="11134056" cy="769222"/>
          </a:xfrm>
        </p:spPr>
        <p:txBody>
          <a:bodyPr anchor="ctr">
            <a:normAutofit/>
          </a:bodyPr>
          <a:lstStyle/>
          <a:p>
            <a:r>
              <a:rPr lang="en-US" dirty="0"/>
              <a:t>Methodology and Data Source </a:t>
            </a:r>
          </a:p>
        </p:txBody>
      </p:sp>
    </p:spTree>
    <p:extLst>
      <p:ext uri="{BB962C8B-B14F-4D97-AF65-F5344CB8AC3E}">
        <p14:creationId xmlns:p14="http://schemas.microsoft.com/office/powerpoint/2010/main" val="1002283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220BD7-38BE-45E9-DB6F-E9ADB404C4D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70340" y="1666898"/>
            <a:ext cx="5443870" cy="4152973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03FE329-F14D-7DE4-FB07-CE52EA1C9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340" y="0"/>
            <a:ext cx="11134056" cy="769222"/>
          </a:xfrm>
        </p:spPr>
        <p:txBody>
          <a:bodyPr anchor="ctr">
            <a:normAutofit/>
          </a:bodyPr>
          <a:lstStyle/>
          <a:p>
            <a:r>
              <a:rPr lang="en-US" dirty="0"/>
              <a:t>Summary table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51FFB33-56B1-6B18-F4E0-83560FF764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8390807"/>
              </p:ext>
            </p:extLst>
          </p:nvPr>
        </p:nvGraphicFramePr>
        <p:xfrm>
          <a:off x="0" y="777775"/>
          <a:ext cx="12192001" cy="53104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1344721354"/>
                    </a:ext>
                  </a:extLst>
                </a:gridCol>
                <a:gridCol w="1041401">
                  <a:extLst>
                    <a:ext uri="{9D8B030D-6E8A-4147-A177-3AD203B41FA5}">
                      <a16:colId xmlns:a16="http://schemas.microsoft.com/office/drawing/2014/main" val="524335441"/>
                    </a:ext>
                  </a:extLst>
                </a:gridCol>
                <a:gridCol w="1117599">
                  <a:extLst>
                    <a:ext uri="{9D8B030D-6E8A-4147-A177-3AD203B41FA5}">
                      <a16:colId xmlns:a16="http://schemas.microsoft.com/office/drawing/2014/main" val="779581913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679035277"/>
                    </a:ext>
                  </a:extLst>
                </a:gridCol>
                <a:gridCol w="1828801">
                  <a:extLst>
                    <a:ext uri="{9D8B030D-6E8A-4147-A177-3AD203B41FA5}">
                      <a16:colId xmlns:a16="http://schemas.microsoft.com/office/drawing/2014/main" val="2425234794"/>
                    </a:ext>
                  </a:extLst>
                </a:gridCol>
                <a:gridCol w="2108200">
                  <a:extLst>
                    <a:ext uri="{9D8B030D-6E8A-4147-A177-3AD203B41FA5}">
                      <a16:colId xmlns:a16="http://schemas.microsoft.com/office/drawing/2014/main" val="81728543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516775479"/>
                    </a:ext>
                  </a:extLst>
                </a:gridCol>
              </a:tblGrid>
              <a:tr h="5267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Site (Unit Summary Name)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Invoice Code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Invoice Cost ($)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Billed Units (Calculated)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Reported Units (Summary)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Difference (Reported - Billed)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Notes on Discrepancy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extLst>
                  <a:ext uri="{0D108BD9-81ED-4DB2-BD59-A6C34878D82A}">
                    <a16:rowId xmlns:a16="http://schemas.microsoft.com/office/drawing/2014/main" val="3168833739"/>
                  </a:ext>
                </a:extLst>
              </a:tr>
              <a:tr h="53890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Joseph &amp; Sara Levy Center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800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25,800.07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4,512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5,195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683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Significant under-billing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extLst>
                  <a:ext uri="{0D108BD9-81ED-4DB2-BD59-A6C34878D82A}">
                    <a16:rowId xmlns:a16="http://schemas.microsoft.com/office/drawing/2014/main" val="1247281119"/>
                  </a:ext>
                </a:extLst>
              </a:tr>
              <a:tr h="40226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Lockport Township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810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9,178.57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1,609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1,631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22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Minor under-billing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extLst>
                  <a:ext uri="{0D108BD9-81ED-4DB2-BD59-A6C34878D82A}">
                    <a16:rowId xmlns:a16="http://schemas.microsoft.com/office/drawing/2014/main" val="1222318932"/>
                  </a:ext>
                </a:extLst>
              </a:tr>
              <a:tr h="40226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Guy Sell Sr. Housing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820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3,907.65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687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679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-8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Minor over-billing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extLst>
                  <a:ext uri="{0D108BD9-81ED-4DB2-BD59-A6C34878D82A}">
                    <a16:rowId xmlns:a16="http://schemas.microsoft.com/office/drawing/2014/main" val="3833378744"/>
                  </a:ext>
                </a:extLst>
              </a:tr>
              <a:tr h="40226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Frankfort Township Bldg.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830 + 830 SUB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11,742.22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2,032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1,892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-140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Over-billing: SUB may include a special event 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extLst>
                  <a:ext uri="{0D108BD9-81ED-4DB2-BD59-A6C34878D82A}">
                    <a16:rowId xmlns:a16="http://schemas.microsoft.com/office/drawing/2014/main" val="3407519735"/>
                  </a:ext>
                </a:extLst>
              </a:tr>
              <a:tr h="7531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New Hope Christian Community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840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15,862.38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2,778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3,01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236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Under-billing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extLst>
                  <a:ext uri="{0D108BD9-81ED-4DB2-BD59-A6C34878D82A}">
                    <a16:rowId xmlns:a16="http://schemas.microsoft.com/office/drawing/2014/main" val="706020324"/>
                  </a:ext>
                </a:extLst>
              </a:tr>
              <a:tr h="40226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Troy Township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860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330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60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332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272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Significant under-billing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extLst>
                  <a:ext uri="{0D108BD9-81ED-4DB2-BD59-A6C34878D82A}">
                    <a16:rowId xmlns:a16="http://schemas.microsoft.com/office/drawing/2014/main" val="998415051"/>
                  </a:ext>
                </a:extLst>
              </a:tr>
              <a:tr h="40226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Park Tower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870 + 870 SUB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2,381.66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418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374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-44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Over-billing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extLst>
                  <a:ext uri="{0D108BD9-81ED-4DB2-BD59-A6C34878D82A}">
                    <a16:rowId xmlns:a16="http://schemas.microsoft.com/office/drawing/2014/main" val="660569968"/>
                  </a:ext>
                </a:extLst>
              </a:tr>
              <a:tr h="40226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Central Nutrition Site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880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27,030.00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5,737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5,682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-55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Minor over-billing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extLst>
                  <a:ext uri="{0D108BD9-81ED-4DB2-BD59-A6C34878D82A}">
                    <a16:rowId xmlns:a16="http://schemas.microsoft.com/office/drawing/2014/main" val="699578146"/>
                  </a:ext>
                </a:extLst>
              </a:tr>
              <a:tr h="2656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Joshua Arms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890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14,053.58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2,465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3,007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542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Significant under-billing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extLst>
                  <a:ext uri="{0D108BD9-81ED-4DB2-BD59-A6C34878D82A}">
                    <a16:rowId xmlns:a16="http://schemas.microsoft.com/office/drawing/2014/main" val="1592139564"/>
                  </a:ext>
                </a:extLst>
              </a:tr>
              <a:tr h="40226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Wilmington Lions Hall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895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8,627.81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1,511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1,831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320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Under-billing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extLst>
                  <a:ext uri="{0D108BD9-81ED-4DB2-BD59-A6C34878D82A}">
                    <a16:rowId xmlns:a16="http://schemas.microsoft.com/office/drawing/2014/main" val="613117652"/>
                  </a:ext>
                </a:extLst>
              </a:tr>
              <a:tr h="40226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Totals (Invoiced Sites)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-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118,913.94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21,809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23,637*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1,828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Net under-billing; 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22" marR="37022" marT="0" marB="0"/>
                </a:tc>
                <a:extLst>
                  <a:ext uri="{0D108BD9-81ED-4DB2-BD59-A6C34878D82A}">
                    <a16:rowId xmlns:a16="http://schemas.microsoft.com/office/drawing/2014/main" val="5619137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5307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220BD7-38BE-45E9-DB6F-E9ADB404C4D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0" y="1666898"/>
            <a:ext cx="12192000" cy="4152973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Joseph &amp; Sara Levy Center</a:t>
            </a:r>
          </a:p>
          <a:p>
            <a:pPr marL="971550" lvl="1" indent="-285750"/>
            <a:r>
              <a:rPr lang="en-US" dirty="0"/>
              <a:t>Invoice: $25,800.07; billed 4,512; reported 5,195; difference +683 Under-billed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Lockport Township</a:t>
            </a:r>
          </a:p>
          <a:p>
            <a:pPr marL="971550" lvl="1" indent="-285750"/>
            <a:r>
              <a:rPr lang="en-US" dirty="0"/>
              <a:t>Invoice: $9,178.57; billed 1,609; reported;1,631;difference +22 under-billed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Guy Sell Sr. Housing </a:t>
            </a:r>
          </a:p>
          <a:p>
            <a:pPr marL="971550" lvl="1" indent="-285750"/>
            <a:r>
              <a:rPr lang="en-US" dirty="0"/>
              <a:t>Invoice:$3,907.65; billed 687; reported;679; difference -8 over-billed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Frankfort Township Bldg.</a:t>
            </a:r>
          </a:p>
          <a:p>
            <a:pPr marL="971550" lvl="1" indent="-285750"/>
            <a:r>
              <a:rPr lang="en-US" dirty="0"/>
              <a:t>Invoice: $11,742.22; billed 2,302; reported 1,892; difference -140 over-billed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New Hope Christian Community </a:t>
            </a:r>
          </a:p>
          <a:p>
            <a:pPr marL="971550" lvl="1" indent="-285750"/>
            <a:r>
              <a:rPr lang="en-US" dirty="0"/>
              <a:t>Invoice: $15,862.38; billed 2,778; reported 3,014; difference +236 under-billed</a:t>
            </a:r>
          </a:p>
          <a:p>
            <a:pPr marL="285750" indent="-285750"/>
            <a:r>
              <a:rPr lang="en-US" dirty="0"/>
              <a:t>	</a:t>
            </a:r>
          </a:p>
          <a:p>
            <a:pPr marL="285750" indent="-285750"/>
            <a:r>
              <a:rPr lang="en-US" dirty="0"/>
              <a:t>	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03FE329-F14D-7DE4-FB07-CE52EA1C9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340" y="322262"/>
            <a:ext cx="11134056" cy="769222"/>
          </a:xfrm>
        </p:spPr>
        <p:txBody>
          <a:bodyPr anchor="ctr">
            <a:normAutofit/>
          </a:bodyPr>
          <a:lstStyle/>
          <a:p>
            <a:r>
              <a:rPr lang="en-US" dirty="0"/>
              <a:t>Site Analysis per site </a:t>
            </a:r>
          </a:p>
        </p:txBody>
      </p:sp>
    </p:spTree>
    <p:extLst>
      <p:ext uri="{BB962C8B-B14F-4D97-AF65-F5344CB8AC3E}">
        <p14:creationId xmlns:p14="http://schemas.microsoft.com/office/powerpoint/2010/main" val="2967566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220BD7-38BE-45E9-DB6F-E9ADB404C4D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70339" y="1666898"/>
            <a:ext cx="11134055" cy="4152973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Troy Township</a:t>
            </a:r>
          </a:p>
          <a:p>
            <a:pPr marL="971550" lvl="1" indent="-285750"/>
            <a:r>
              <a:rPr lang="en-US" dirty="0"/>
              <a:t>Invoice: $330.00; billed 60; reported 332; difference +272 under-billed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Park Tower</a:t>
            </a:r>
          </a:p>
          <a:p>
            <a:pPr marL="971550" lvl="1" indent="-285750"/>
            <a:r>
              <a:rPr lang="en-US" dirty="0"/>
              <a:t>Invoice: $2,381.66; billed 418; reported; 374; differences -44 over-billed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Central Nutrition Site</a:t>
            </a:r>
          </a:p>
          <a:p>
            <a:pPr marL="971550" lvl="1" indent="-285750"/>
            <a:r>
              <a:rPr lang="en-US" dirty="0"/>
              <a:t>Invoice: $27,030.00; billed 5,737; reported 5,682; difference -55 over-billed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Joshua Arms</a:t>
            </a:r>
          </a:p>
          <a:p>
            <a:pPr marL="971550" lvl="1" indent="-285750"/>
            <a:r>
              <a:rPr lang="en-US" dirty="0"/>
              <a:t>Invoice: $14,053.58; billed 2,465; reported 2,465; differences +542 under billed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Wilmington</a:t>
            </a:r>
          </a:p>
          <a:p>
            <a:pPr marL="971550" lvl="1" indent="-285750"/>
            <a:r>
              <a:rPr lang="en-US" dirty="0"/>
              <a:t>Invoice: $8,627.81; billed 1,511; reported 1,831; differences +320</a:t>
            </a:r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03FE329-F14D-7DE4-FB07-CE52EA1C9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340" y="322262"/>
            <a:ext cx="11134056" cy="769222"/>
          </a:xfrm>
        </p:spPr>
        <p:txBody>
          <a:bodyPr anchor="ctr">
            <a:normAutofit/>
          </a:bodyPr>
          <a:lstStyle/>
          <a:p>
            <a:r>
              <a:rPr lang="en-US" dirty="0"/>
              <a:t>Site Analysis per site cont.</a:t>
            </a:r>
          </a:p>
        </p:txBody>
      </p:sp>
    </p:spTree>
    <p:extLst>
      <p:ext uri="{BB962C8B-B14F-4D97-AF65-F5344CB8AC3E}">
        <p14:creationId xmlns:p14="http://schemas.microsoft.com/office/powerpoint/2010/main" val="803146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03FE329-F14D-7DE4-FB07-CE52EA1C9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Discrepancy Visualization Across sites </a:t>
            </a:r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10" name="Content Placeholder 9">
                <a:extLst>
                  <a:ext uri="{FF2B5EF4-FFF2-40B4-BE49-F238E27FC236}">
                    <a16:creationId xmlns:a16="http://schemas.microsoft.com/office/drawing/2014/main" id="{686E4632-3F36-2DA9-EA28-5A409E7C780C}"/>
                  </a:ext>
                </a:extLst>
              </p:cNvPr>
              <p:cNvGraphicFramePr>
                <a:graphicFrameLocks noGrp="1"/>
              </p:cNvGraphicFramePr>
              <p:nvPr>
                <p:ph idx="4294967295"/>
                <p:extLst>
                  <p:ext uri="{D42A27DB-BD31-4B8C-83A1-F6EECF244321}">
                    <p14:modId xmlns:p14="http://schemas.microsoft.com/office/powerpoint/2010/main" val="3059061894"/>
                  </p:ext>
                </p:extLst>
              </p:nvPr>
            </p:nvGraphicFramePr>
            <p:xfrm>
              <a:off x="838200" y="1881188"/>
              <a:ext cx="10515600" cy="4352544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10" name="Content Placeholder 9">
                <a:extLst>
                  <a:ext uri="{FF2B5EF4-FFF2-40B4-BE49-F238E27FC236}">
                    <a16:creationId xmlns:a16="http://schemas.microsoft.com/office/drawing/2014/main" id="{686E4632-3F36-2DA9-EA28-5A409E7C780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38200" y="1881188"/>
                <a:ext cx="10515600" cy="435254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84246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220BD7-38BE-45E9-DB6F-E9ADB404C4D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70339" y="1666898"/>
            <a:ext cx="11134055" cy="4152973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Overall: Reported 23,927 vs billed 21,809; net under-billing of 2,118 (13.03%) equals ~12,093-16,148 unbilled units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Site Rankings </a:t>
            </a:r>
          </a:p>
          <a:p>
            <a:pPr marL="971550" lvl="1" indent="-285750"/>
            <a:r>
              <a:rPr lang="en-US" dirty="0"/>
              <a:t>Best: guy sell Sr. housing (8 units over-billed)</a:t>
            </a:r>
          </a:p>
          <a:p>
            <a:pPr marL="971550" lvl="1" indent="-285750"/>
            <a:r>
              <a:rPr lang="en-US" dirty="0"/>
              <a:t>Worst: Joseph &amp; Sara Levy Center (683 under-billed)</a:t>
            </a:r>
          </a:p>
          <a:p>
            <a:pPr marL="971550" lvl="1" indent="-285750"/>
            <a:r>
              <a:rPr lang="en-US" dirty="0"/>
              <a:t>Middle: Frankfort (140 over-billed), New Hope (236 under-billed)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Root Cause: Different vendors, timing errors, bundling variations, special events.</a:t>
            </a:r>
          </a:p>
          <a:p>
            <a:pPr marL="971550" lvl="1" indent="-285750"/>
            <a:endParaRPr lang="en-US" dirty="0"/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03FE329-F14D-7DE4-FB07-CE52EA1C9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340" y="322262"/>
            <a:ext cx="11134056" cy="769222"/>
          </a:xfrm>
        </p:spPr>
        <p:txBody>
          <a:bodyPr anchor="ctr">
            <a:normAutofit/>
          </a:bodyPr>
          <a:lstStyle/>
          <a:p>
            <a:r>
              <a:rPr lang="en-US" dirty="0"/>
              <a:t>Conclusions </a:t>
            </a:r>
          </a:p>
        </p:txBody>
      </p:sp>
    </p:spTree>
    <p:extLst>
      <p:ext uri="{BB962C8B-B14F-4D97-AF65-F5344CB8AC3E}">
        <p14:creationId xmlns:p14="http://schemas.microsoft.com/office/powerpoint/2010/main" val="502995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220BD7-38BE-45E9-DB6F-E9ADB404C4D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70339" y="1666898"/>
            <a:ext cx="11134055" cy="4152973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Short Term: Cross-verify invoices with reports monthly; standardized unit definitions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Long Term: Integrate all vendors orders for real time tracking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Policy: Implement protocols to track all leftover meals and stored meals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Next Steps: Pilot software to integrate all vendors into one system. </a:t>
            </a:r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03FE329-F14D-7DE4-FB07-CE52EA1C9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340" y="322262"/>
            <a:ext cx="11134056" cy="769222"/>
          </a:xfrm>
        </p:spPr>
        <p:txBody>
          <a:bodyPr anchor="ctr">
            <a:normAutofit/>
          </a:bodyPr>
          <a:lstStyle/>
          <a:p>
            <a:r>
              <a:rPr lang="en-US" dirty="0"/>
              <a:t>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3427404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9A23B22A-0C6A-499A-09F4-9E922E6D9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624899"/>
            <a:ext cx="12192000" cy="930275"/>
          </a:xfrm>
        </p:spPr>
        <p:txBody>
          <a:bodyPr/>
          <a:lstStyle/>
          <a:p>
            <a:r>
              <a:rPr lang="en-US" dirty="0"/>
              <a:t>Q &amp; A</a:t>
            </a:r>
            <a:br>
              <a:rPr lang="en-US" dirty="0"/>
            </a:br>
            <a:r>
              <a:rPr lang="en-US" dirty="0"/>
              <a:t>Please address any questions at this time </a:t>
            </a:r>
          </a:p>
        </p:txBody>
      </p:sp>
    </p:spTree>
    <p:extLst>
      <p:ext uri="{BB962C8B-B14F-4D97-AF65-F5344CB8AC3E}">
        <p14:creationId xmlns:p14="http://schemas.microsoft.com/office/powerpoint/2010/main" val="33114600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79036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11079</TotalTime>
  <Words>760</Words>
  <Application>Microsoft Macintosh PowerPoint</Application>
  <PresentationFormat>Widescreen</PresentationFormat>
  <Paragraphs>165</Paragraphs>
  <Slides>12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Aptos</vt:lpstr>
      <vt:lpstr>Aptos Display</vt:lpstr>
      <vt:lpstr>Arial</vt:lpstr>
      <vt:lpstr>Helvetica</vt:lpstr>
      <vt:lpstr>Henriette Heavy</vt:lpstr>
      <vt:lpstr>Montserrat</vt:lpstr>
      <vt:lpstr>Pinup</vt:lpstr>
      <vt:lpstr>Times New Roman</vt:lpstr>
      <vt:lpstr>Wingdings</vt:lpstr>
      <vt:lpstr>Office Theme</vt:lpstr>
      <vt:lpstr>PowerPoint Presentation</vt:lpstr>
      <vt:lpstr>Audit of Food Units and Hoffman Invoice: Will County </vt:lpstr>
      <vt:lpstr>Executive Summary </vt:lpstr>
      <vt:lpstr>Methodology and Data Source </vt:lpstr>
      <vt:lpstr>Summary table </vt:lpstr>
      <vt:lpstr>Site Analysis per site </vt:lpstr>
      <vt:lpstr>Site Analysis per site cont.</vt:lpstr>
      <vt:lpstr>Discrepancy Visualization Across sites </vt:lpstr>
      <vt:lpstr>Conclusions </vt:lpstr>
      <vt:lpstr>Recommendations</vt:lpstr>
      <vt:lpstr>Q &amp; A Please address any questions at this time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Adam Harris</dc:creator>
  <cp:lastModifiedBy>Gustafik, Corey</cp:lastModifiedBy>
  <cp:revision>40</cp:revision>
  <dcterms:created xsi:type="dcterms:W3CDTF">2025-03-31T20:22:09Z</dcterms:created>
  <dcterms:modified xsi:type="dcterms:W3CDTF">2025-09-04T16:06:42Z</dcterms:modified>
</cp:coreProperties>
</file>