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60" r:id="rId17"/>
    <p:sldId id="261" r:id="rId18"/>
    <p:sldId id="26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3"/>
  </p:normalViewPr>
  <p:slideViewPr>
    <p:cSldViewPr snapToGrid="0">
      <p:cViewPr varScale="1">
        <p:scale>
          <a:sx n="53" d="100"/>
          <a:sy n="53" d="100"/>
        </p:scale>
        <p:origin x="184" y="1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802FF9-1CB4-46FB-B27C-D21FAB0CFF36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991FB010-BF95-4B27-9204-1C7983068A01}">
      <dgm:prSet/>
      <dgm:spPr/>
      <dgm:t>
        <a:bodyPr/>
        <a:lstStyle/>
        <a:p>
          <a:r>
            <a:rPr lang="en-US"/>
            <a:t>Seniors (65+) are at high risk for foodborne illnesses due to weakened immune systems </a:t>
          </a:r>
        </a:p>
      </dgm:t>
    </dgm:pt>
    <dgm:pt modelId="{953C0BA2-3832-4D18-B035-7C347174CB47}" type="parTrans" cxnId="{CD8B87D5-BF5B-4E5A-94A0-1C42CE857F51}">
      <dgm:prSet/>
      <dgm:spPr/>
      <dgm:t>
        <a:bodyPr/>
        <a:lstStyle/>
        <a:p>
          <a:endParaRPr lang="en-US"/>
        </a:p>
      </dgm:t>
    </dgm:pt>
    <dgm:pt modelId="{C9ACB14C-56FC-4290-9084-898E662CB288}" type="sibTrans" cxnId="{CD8B87D5-BF5B-4E5A-94A0-1C42CE857F51}">
      <dgm:prSet/>
      <dgm:spPr/>
      <dgm:t>
        <a:bodyPr/>
        <a:lstStyle/>
        <a:p>
          <a:endParaRPr lang="en-US"/>
        </a:p>
      </dgm:t>
    </dgm:pt>
    <dgm:pt modelId="{2DAA6639-4504-4B4C-9B78-171FD95063EA}">
      <dgm:prSet/>
      <dgm:spPr/>
      <dgm:t>
        <a:bodyPr/>
        <a:lstStyle/>
        <a:p>
          <a:r>
            <a:rPr lang="en-US"/>
            <a:t>Severe outcomes: hospitalization, dehydration and death</a:t>
          </a:r>
        </a:p>
      </dgm:t>
    </dgm:pt>
    <dgm:pt modelId="{5E08605A-D9CB-4B11-BD03-89A5F3CDCC4D}" type="parTrans" cxnId="{4C74C59B-CF2B-4C23-9731-7D1309967BD5}">
      <dgm:prSet/>
      <dgm:spPr/>
      <dgm:t>
        <a:bodyPr/>
        <a:lstStyle/>
        <a:p>
          <a:endParaRPr lang="en-US"/>
        </a:p>
      </dgm:t>
    </dgm:pt>
    <dgm:pt modelId="{8604BAEC-8CA5-432D-A6D0-D416C47C51BF}" type="sibTrans" cxnId="{4C74C59B-CF2B-4C23-9731-7D1309967BD5}">
      <dgm:prSet/>
      <dgm:spPr/>
      <dgm:t>
        <a:bodyPr/>
        <a:lstStyle/>
        <a:p>
          <a:endParaRPr lang="en-US"/>
        </a:p>
      </dgm:t>
    </dgm:pt>
    <dgm:pt modelId="{C13F2A3D-CAC4-41FC-B484-2799FBBF101A}">
      <dgm:prSet/>
      <dgm:spPr/>
      <dgm:t>
        <a:bodyPr/>
        <a:lstStyle/>
        <a:p>
          <a:r>
            <a:rPr lang="en-US"/>
            <a:t>Reputation: Safe meals build trust in our program and clients </a:t>
          </a:r>
        </a:p>
      </dgm:t>
    </dgm:pt>
    <dgm:pt modelId="{2D5EDDEE-9440-445D-9DA7-05AF2C89E745}" type="parTrans" cxnId="{2A87743C-4C77-4A9B-87F9-D995D7311BEC}">
      <dgm:prSet/>
      <dgm:spPr/>
      <dgm:t>
        <a:bodyPr/>
        <a:lstStyle/>
        <a:p>
          <a:endParaRPr lang="en-US"/>
        </a:p>
      </dgm:t>
    </dgm:pt>
    <dgm:pt modelId="{137DB24F-E470-40CE-AD50-52A7D07715C6}" type="sibTrans" cxnId="{2A87743C-4C77-4A9B-87F9-D995D7311BEC}">
      <dgm:prSet/>
      <dgm:spPr/>
      <dgm:t>
        <a:bodyPr/>
        <a:lstStyle/>
        <a:p>
          <a:endParaRPr lang="en-US"/>
        </a:p>
      </dgm:t>
    </dgm:pt>
    <dgm:pt modelId="{6F6F85DB-7B84-C840-AF19-2CA2105C9C9B}" type="pres">
      <dgm:prSet presAssocID="{F9802FF9-1CB4-46FB-B27C-D21FAB0CFF3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84D0270-29B5-E34A-BA14-6203092806CE}" type="pres">
      <dgm:prSet presAssocID="{991FB010-BF95-4B27-9204-1C7983068A01}" presName="hierRoot1" presStyleCnt="0"/>
      <dgm:spPr/>
    </dgm:pt>
    <dgm:pt modelId="{CCEBDB10-4F6F-0344-99EB-CDDFCD7E86B5}" type="pres">
      <dgm:prSet presAssocID="{991FB010-BF95-4B27-9204-1C7983068A01}" presName="composite" presStyleCnt="0"/>
      <dgm:spPr/>
    </dgm:pt>
    <dgm:pt modelId="{E1D85850-165E-DD40-A04D-9A7CCD702601}" type="pres">
      <dgm:prSet presAssocID="{991FB010-BF95-4B27-9204-1C7983068A01}" presName="background" presStyleLbl="node0" presStyleIdx="0" presStyleCnt="3"/>
      <dgm:spPr/>
    </dgm:pt>
    <dgm:pt modelId="{2AE0EFF0-1B1E-EF4E-B596-7CBE1DEE9937}" type="pres">
      <dgm:prSet presAssocID="{991FB010-BF95-4B27-9204-1C7983068A01}" presName="text" presStyleLbl="fgAcc0" presStyleIdx="0" presStyleCnt="3">
        <dgm:presLayoutVars>
          <dgm:chPref val="3"/>
        </dgm:presLayoutVars>
      </dgm:prSet>
      <dgm:spPr/>
    </dgm:pt>
    <dgm:pt modelId="{FA6BCF25-8908-1648-BA90-BA9F674B5655}" type="pres">
      <dgm:prSet presAssocID="{991FB010-BF95-4B27-9204-1C7983068A01}" presName="hierChild2" presStyleCnt="0"/>
      <dgm:spPr/>
    </dgm:pt>
    <dgm:pt modelId="{B30527E7-2644-6949-B54D-466C49BA3D82}" type="pres">
      <dgm:prSet presAssocID="{2DAA6639-4504-4B4C-9B78-171FD95063EA}" presName="hierRoot1" presStyleCnt="0"/>
      <dgm:spPr/>
    </dgm:pt>
    <dgm:pt modelId="{6D0B07A0-D330-D548-8630-B844636AE414}" type="pres">
      <dgm:prSet presAssocID="{2DAA6639-4504-4B4C-9B78-171FD95063EA}" presName="composite" presStyleCnt="0"/>
      <dgm:spPr/>
    </dgm:pt>
    <dgm:pt modelId="{C68CD5A1-9018-8D4A-B057-2C7266F1971E}" type="pres">
      <dgm:prSet presAssocID="{2DAA6639-4504-4B4C-9B78-171FD95063EA}" presName="background" presStyleLbl="node0" presStyleIdx="1" presStyleCnt="3"/>
      <dgm:spPr/>
    </dgm:pt>
    <dgm:pt modelId="{59768E8C-4CD3-E440-9958-3DE607354CAA}" type="pres">
      <dgm:prSet presAssocID="{2DAA6639-4504-4B4C-9B78-171FD95063EA}" presName="text" presStyleLbl="fgAcc0" presStyleIdx="1" presStyleCnt="3">
        <dgm:presLayoutVars>
          <dgm:chPref val="3"/>
        </dgm:presLayoutVars>
      </dgm:prSet>
      <dgm:spPr/>
    </dgm:pt>
    <dgm:pt modelId="{298BD26E-CCCE-734F-B45D-B10ACC25B56F}" type="pres">
      <dgm:prSet presAssocID="{2DAA6639-4504-4B4C-9B78-171FD95063EA}" presName="hierChild2" presStyleCnt="0"/>
      <dgm:spPr/>
    </dgm:pt>
    <dgm:pt modelId="{13101372-2F26-0143-BF13-182840FECCF3}" type="pres">
      <dgm:prSet presAssocID="{C13F2A3D-CAC4-41FC-B484-2799FBBF101A}" presName="hierRoot1" presStyleCnt="0"/>
      <dgm:spPr/>
    </dgm:pt>
    <dgm:pt modelId="{ECDF9846-DB2D-994E-8713-7EB15EE98DB2}" type="pres">
      <dgm:prSet presAssocID="{C13F2A3D-CAC4-41FC-B484-2799FBBF101A}" presName="composite" presStyleCnt="0"/>
      <dgm:spPr/>
    </dgm:pt>
    <dgm:pt modelId="{2FDFC1A7-02D8-C14B-8AE3-EF2A86AAE1AC}" type="pres">
      <dgm:prSet presAssocID="{C13F2A3D-CAC4-41FC-B484-2799FBBF101A}" presName="background" presStyleLbl="node0" presStyleIdx="2" presStyleCnt="3"/>
      <dgm:spPr/>
    </dgm:pt>
    <dgm:pt modelId="{0D4C90BD-04A4-DE40-A7D1-81D3488464D9}" type="pres">
      <dgm:prSet presAssocID="{C13F2A3D-CAC4-41FC-B484-2799FBBF101A}" presName="text" presStyleLbl="fgAcc0" presStyleIdx="2" presStyleCnt="3">
        <dgm:presLayoutVars>
          <dgm:chPref val="3"/>
        </dgm:presLayoutVars>
      </dgm:prSet>
      <dgm:spPr/>
    </dgm:pt>
    <dgm:pt modelId="{049D2112-755F-5F4B-B746-711C27788282}" type="pres">
      <dgm:prSet presAssocID="{C13F2A3D-CAC4-41FC-B484-2799FBBF101A}" presName="hierChild2" presStyleCnt="0"/>
      <dgm:spPr/>
    </dgm:pt>
  </dgm:ptLst>
  <dgm:cxnLst>
    <dgm:cxn modelId="{9B867106-89B8-5944-AD42-08DD7B1E5DED}" type="presOf" srcId="{2DAA6639-4504-4B4C-9B78-171FD95063EA}" destId="{59768E8C-4CD3-E440-9958-3DE607354CAA}" srcOrd="0" destOrd="0" presId="urn:microsoft.com/office/officeart/2005/8/layout/hierarchy1"/>
    <dgm:cxn modelId="{2A87743C-4C77-4A9B-87F9-D995D7311BEC}" srcId="{F9802FF9-1CB4-46FB-B27C-D21FAB0CFF36}" destId="{C13F2A3D-CAC4-41FC-B484-2799FBBF101A}" srcOrd="2" destOrd="0" parTransId="{2D5EDDEE-9440-445D-9DA7-05AF2C89E745}" sibTransId="{137DB24F-E470-40CE-AD50-52A7D07715C6}"/>
    <dgm:cxn modelId="{08A2E457-5E25-2844-A9E2-ED0615320576}" type="presOf" srcId="{C13F2A3D-CAC4-41FC-B484-2799FBBF101A}" destId="{0D4C90BD-04A4-DE40-A7D1-81D3488464D9}" srcOrd="0" destOrd="0" presId="urn:microsoft.com/office/officeart/2005/8/layout/hierarchy1"/>
    <dgm:cxn modelId="{B2DA1474-0CE6-CD46-BBEF-8A584B0111BC}" type="presOf" srcId="{991FB010-BF95-4B27-9204-1C7983068A01}" destId="{2AE0EFF0-1B1E-EF4E-B596-7CBE1DEE9937}" srcOrd="0" destOrd="0" presId="urn:microsoft.com/office/officeart/2005/8/layout/hierarchy1"/>
    <dgm:cxn modelId="{BD71108E-F035-7F4C-B5BF-3FBC2BF851AB}" type="presOf" srcId="{F9802FF9-1CB4-46FB-B27C-D21FAB0CFF36}" destId="{6F6F85DB-7B84-C840-AF19-2CA2105C9C9B}" srcOrd="0" destOrd="0" presId="urn:microsoft.com/office/officeart/2005/8/layout/hierarchy1"/>
    <dgm:cxn modelId="{4C74C59B-CF2B-4C23-9731-7D1309967BD5}" srcId="{F9802FF9-1CB4-46FB-B27C-D21FAB0CFF36}" destId="{2DAA6639-4504-4B4C-9B78-171FD95063EA}" srcOrd="1" destOrd="0" parTransId="{5E08605A-D9CB-4B11-BD03-89A5F3CDCC4D}" sibTransId="{8604BAEC-8CA5-432D-A6D0-D416C47C51BF}"/>
    <dgm:cxn modelId="{CD8B87D5-BF5B-4E5A-94A0-1C42CE857F51}" srcId="{F9802FF9-1CB4-46FB-B27C-D21FAB0CFF36}" destId="{991FB010-BF95-4B27-9204-1C7983068A01}" srcOrd="0" destOrd="0" parTransId="{953C0BA2-3832-4D18-B035-7C347174CB47}" sibTransId="{C9ACB14C-56FC-4290-9084-898E662CB288}"/>
    <dgm:cxn modelId="{41D1E138-4F70-F84B-B3AA-3AB485149531}" type="presParOf" srcId="{6F6F85DB-7B84-C840-AF19-2CA2105C9C9B}" destId="{384D0270-29B5-E34A-BA14-6203092806CE}" srcOrd="0" destOrd="0" presId="urn:microsoft.com/office/officeart/2005/8/layout/hierarchy1"/>
    <dgm:cxn modelId="{1BCCD4E3-A719-6548-BC92-2804A6B8B6BF}" type="presParOf" srcId="{384D0270-29B5-E34A-BA14-6203092806CE}" destId="{CCEBDB10-4F6F-0344-99EB-CDDFCD7E86B5}" srcOrd="0" destOrd="0" presId="urn:microsoft.com/office/officeart/2005/8/layout/hierarchy1"/>
    <dgm:cxn modelId="{280BD8B4-C3BE-354C-B597-4F201C459A5C}" type="presParOf" srcId="{CCEBDB10-4F6F-0344-99EB-CDDFCD7E86B5}" destId="{E1D85850-165E-DD40-A04D-9A7CCD702601}" srcOrd="0" destOrd="0" presId="urn:microsoft.com/office/officeart/2005/8/layout/hierarchy1"/>
    <dgm:cxn modelId="{52E29F7D-13E2-C948-BD96-7A6D56EE0CE0}" type="presParOf" srcId="{CCEBDB10-4F6F-0344-99EB-CDDFCD7E86B5}" destId="{2AE0EFF0-1B1E-EF4E-B596-7CBE1DEE9937}" srcOrd="1" destOrd="0" presId="urn:microsoft.com/office/officeart/2005/8/layout/hierarchy1"/>
    <dgm:cxn modelId="{6B89DA57-7CD5-0E47-B890-031F3EBDDFF9}" type="presParOf" srcId="{384D0270-29B5-E34A-BA14-6203092806CE}" destId="{FA6BCF25-8908-1648-BA90-BA9F674B5655}" srcOrd="1" destOrd="0" presId="urn:microsoft.com/office/officeart/2005/8/layout/hierarchy1"/>
    <dgm:cxn modelId="{FD0FA1C4-8798-284B-A72A-A97D5EC10114}" type="presParOf" srcId="{6F6F85DB-7B84-C840-AF19-2CA2105C9C9B}" destId="{B30527E7-2644-6949-B54D-466C49BA3D82}" srcOrd="1" destOrd="0" presId="urn:microsoft.com/office/officeart/2005/8/layout/hierarchy1"/>
    <dgm:cxn modelId="{CF3192A1-E9F4-8C4B-81E0-8062622253C1}" type="presParOf" srcId="{B30527E7-2644-6949-B54D-466C49BA3D82}" destId="{6D0B07A0-D330-D548-8630-B844636AE414}" srcOrd="0" destOrd="0" presId="urn:microsoft.com/office/officeart/2005/8/layout/hierarchy1"/>
    <dgm:cxn modelId="{A72F0E9B-1305-CD41-816E-B1A191285F56}" type="presParOf" srcId="{6D0B07A0-D330-D548-8630-B844636AE414}" destId="{C68CD5A1-9018-8D4A-B057-2C7266F1971E}" srcOrd="0" destOrd="0" presId="urn:microsoft.com/office/officeart/2005/8/layout/hierarchy1"/>
    <dgm:cxn modelId="{6836A64F-788D-5F44-85BD-47C3A62287F4}" type="presParOf" srcId="{6D0B07A0-D330-D548-8630-B844636AE414}" destId="{59768E8C-4CD3-E440-9958-3DE607354CAA}" srcOrd="1" destOrd="0" presId="urn:microsoft.com/office/officeart/2005/8/layout/hierarchy1"/>
    <dgm:cxn modelId="{101C47D2-4B28-DC40-96D5-770DA9F207EB}" type="presParOf" srcId="{B30527E7-2644-6949-B54D-466C49BA3D82}" destId="{298BD26E-CCCE-734F-B45D-B10ACC25B56F}" srcOrd="1" destOrd="0" presId="urn:microsoft.com/office/officeart/2005/8/layout/hierarchy1"/>
    <dgm:cxn modelId="{4AD487A0-4381-4F4E-B2C2-471BDBB42DB8}" type="presParOf" srcId="{6F6F85DB-7B84-C840-AF19-2CA2105C9C9B}" destId="{13101372-2F26-0143-BF13-182840FECCF3}" srcOrd="2" destOrd="0" presId="urn:microsoft.com/office/officeart/2005/8/layout/hierarchy1"/>
    <dgm:cxn modelId="{89843B89-80CB-5C48-85C5-0D44C2BE2561}" type="presParOf" srcId="{13101372-2F26-0143-BF13-182840FECCF3}" destId="{ECDF9846-DB2D-994E-8713-7EB15EE98DB2}" srcOrd="0" destOrd="0" presId="urn:microsoft.com/office/officeart/2005/8/layout/hierarchy1"/>
    <dgm:cxn modelId="{83FF0946-2655-4944-B116-FBFB0C44852A}" type="presParOf" srcId="{ECDF9846-DB2D-994E-8713-7EB15EE98DB2}" destId="{2FDFC1A7-02D8-C14B-8AE3-EF2A86AAE1AC}" srcOrd="0" destOrd="0" presId="urn:microsoft.com/office/officeart/2005/8/layout/hierarchy1"/>
    <dgm:cxn modelId="{5766A07B-75E5-0847-940C-D3FE67F0BD96}" type="presParOf" srcId="{ECDF9846-DB2D-994E-8713-7EB15EE98DB2}" destId="{0D4C90BD-04A4-DE40-A7D1-81D3488464D9}" srcOrd="1" destOrd="0" presId="urn:microsoft.com/office/officeart/2005/8/layout/hierarchy1"/>
    <dgm:cxn modelId="{476CC39F-5CA1-864E-89B5-82C9F1528CC7}" type="presParOf" srcId="{13101372-2F26-0143-BF13-182840FECCF3}" destId="{049D2112-755F-5F4B-B746-711C277882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D85850-165E-DD40-A04D-9A7CCD702601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E0EFF0-1B1E-EF4E-B596-7CBE1DEE9937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Seniors (65+) are at high risk for foodborne illnesses due to weakened immune systems </a:t>
          </a:r>
        </a:p>
      </dsp:txBody>
      <dsp:txXfrm>
        <a:off x="378614" y="886531"/>
        <a:ext cx="2810360" cy="1744948"/>
      </dsp:txXfrm>
    </dsp:sp>
    <dsp:sp modelId="{C68CD5A1-9018-8D4A-B057-2C7266F1971E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768E8C-4CD3-E440-9958-3DE607354CAA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Severe outcomes: hospitalization, dehydration and death</a:t>
          </a:r>
        </a:p>
      </dsp:txBody>
      <dsp:txXfrm>
        <a:off x="3946203" y="886531"/>
        <a:ext cx="2810360" cy="1744948"/>
      </dsp:txXfrm>
    </dsp:sp>
    <dsp:sp modelId="{2FDFC1A7-02D8-C14B-8AE3-EF2A86AAE1AC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4C90BD-04A4-DE40-A7D1-81D3488464D9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Reputation: Safe meals build trust in our program and clients </a:t>
          </a:r>
        </a:p>
      </dsp:txBody>
      <dsp:txXfrm>
        <a:off x="7513791" y="886531"/>
        <a:ext cx="2810360" cy="1744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C0EEF-F425-F1D1-DDE9-7EE7841C57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64B0B8-B609-A228-27EE-8E53213EE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7740C-1E40-A5E9-AE80-286D88CD9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BA65B-7A60-EF49-9DFB-03CF561D0251}" type="datetimeFigureOut">
              <a:rPr lang="en-US" smtClean="0"/>
              <a:t>5/14/25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D1990-B691-BCA6-FC33-FB8409454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29AE3-6029-4892-05C0-A557EFE19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4D79-7742-6647-BBF2-E7994BF1A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771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64B99-DEB6-6D5F-41E1-C6D9C6B66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5057A-DE74-1D48-A925-513D6C023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57AF6-92E3-29C3-D179-1B95B283D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BA65B-7A60-EF49-9DFB-03CF561D0251}" type="datetimeFigureOut">
              <a:rPr lang="en-US" smtClean="0"/>
              <a:t>5/14/25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6B9A7-FD75-89A6-63F6-2365414D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8A8EFE-8A8C-8E47-5EA7-9F8C8E25C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4D79-7742-6647-BBF2-E7994BF1A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13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C969F-0661-D062-7D49-EFF82F023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1E658C-43B3-4501-237A-53C119068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C4192-8586-AB90-8B94-0531E33D0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BA65B-7A60-EF49-9DFB-03CF561D0251}" type="datetimeFigureOut">
              <a:rPr lang="en-US" smtClean="0"/>
              <a:t>5/14/25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3523E-A5C9-36C6-B90B-6FC5E2DF7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AB622-BBD5-8CB2-1F1D-94568BC47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4D79-7742-6647-BBF2-E7994BF1A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807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56672-3567-9B9E-082C-27F8C5E8C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41B74-68F6-A35F-D012-48100F8222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818BF-82A4-6FD8-ABD7-49BB49453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F1D7CA-F90F-BDBA-9D21-EFF94A552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BA65B-7A60-EF49-9DFB-03CF561D0251}" type="datetimeFigureOut">
              <a:rPr lang="en-US" smtClean="0"/>
              <a:t>5/14/25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3CA92-C3A2-4D17-7846-317EC0CFD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92A6-071A-35A3-EBFC-EACC4369B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4D79-7742-6647-BBF2-E7994BF1A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418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A76F9-0F67-0A39-EFBE-FE0B95FB6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7A6E1-9022-8EB1-29EE-998714ABB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A03D54-0C7A-FA70-6B35-A2D8E0103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7C8A20-13A5-D570-CEDB-4EBDBBAC3D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D6CD42-407B-7487-7FCF-30E14AF187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41616-13FA-2A7A-56F6-94D286626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BA65B-7A60-EF49-9DFB-03CF561D0251}" type="datetimeFigureOut">
              <a:rPr lang="en-US" smtClean="0"/>
              <a:t>5/14/25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879E87-A6CB-AA9D-AFBA-AD050DE19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0C7CB0-257F-94CA-7377-FF5315A7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4D79-7742-6647-BBF2-E7994BF1A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42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74567-080E-92E7-A071-86F156D89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2CEA6B-8DB4-414D-62BC-490E9C683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BA65B-7A60-EF49-9DFB-03CF561D0251}" type="datetimeFigureOut">
              <a:rPr lang="en-US" smtClean="0"/>
              <a:t>5/14/25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5CCAB6-74CA-075B-0A21-77288727A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6D0928-18A3-A277-D874-D409CB4BC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4D79-7742-6647-BBF2-E7994BF1A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27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B53E08-E5A3-BA64-72AB-E1C0C20CB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BA65B-7A60-EF49-9DFB-03CF561D0251}" type="datetimeFigureOut">
              <a:rPr lang="en-US" smtClean="0"/>
              <a:t>5/14/25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B3632B-B71B-2E0D-E573-A2D9A38F3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2CC9A-7EE8-5785-6454-83C053AA2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4D79-7742-6647-BBF2-E7994BF1A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189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422BE-AFD4-0124-5509-9A6EADD18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D486E-3EE9-2D82-2E8A-1949F465F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F37D6-C803-B218-DE62-6D740A2CC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8A724-55E6-0302-BFB4-F44E206CC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BA65B-7A60-EF49-9DFB-03CF561D0251}" type="datetimeFigureOut">
              <a:rPr lang="en-US" smtClean="0"/>
              <a:t>5/14/25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22D22-2DEF-FB93-9A7B-B790B9DC0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6C7A5-74BA-0C35-92D3-0F34A77AD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4D79-7742-6647-BBF2-E7994BF1A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4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F4B3E-B42A-0634-F146-8B7258699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658C4C-E086-5D77-68F1-4752457E91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F7473-07E9-CFA2-0F8A-8343C368CE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942C0-13CA-34F2-E837-FCE8C316C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BA65B-7A60-EF49-9DFB-03CF561D0251}" type="datetimeFigureOut">
              <a:rPr lang="en-US" smtClean="0"/>
              <a:t>5/14/25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60F93-B9CA-E5A4-98AC-455FDF0C3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33E42F-CBBC-F50F-1A88-F982AC951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4D79-7742-6647-BBF2-E7994BF1A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21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C7122-FBE6-1A0F-36A7-210738471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422F6D-737D-8402-51A3-468119F9E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BEC13-E6E6-8BFF-BDC8-1551A1539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BA65B-7A60-EF49-9DFB-03CF561D0251}" type="datetimeFigureOut">
              <a:rPr lang="en-US" smtClean="0"/>
              <a:t>5/14/25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4EBA1-CFD5-3A04-E040-C55505DBE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9879D-C925-40E8-BEB3-6C7C44DD5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4D79-7742-6647-BBF2-E7994BF1A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79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A715A8-9D51-0DA0-6EAF-F0BA7C8171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858036-8193-6D10-645E-29B6F7619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10099-B433-E86C-5CDD-862859905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BA65B-7A60-EF49-9DFB-03CF561D0251}" type="datetimeFigureOut">
              <a:rPr lang="en-US" smtClean="0"/>
              <a:t>5/14/25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DEB38-4C30-9673-7A61-8BBF655F9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76A8D-B209-B1DD-B622-30F3F7161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24D79-7742-6647-BBF2-E7994BF1A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31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E4E7AD-0638-B4EB-703E-497BDCD3C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31B7C4-1B19-EB22-A7EF-3BAD0CA66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6975D-310E-623B-D9B3-C11E071DCB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FBA65B-7A60-EF49-9DFB-03CF561D0251}" type="datetimeFigureOut">
              <a:rPr lang="en-US" smtClean="0"/>
              <a:t>5/14/25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C4596-0D8E-E2CD-206F-07F73279E5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7C44C-F144-70DC-6D04-AA431197C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224D79-7742-6647-BBF2-E7994BF1A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809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Video 4" descr="Different Vegetables">
            <a:extLst>
              <a:ext uri="{FF2B5EF4-FFF2-40B4-BE49-F238E27FC236}">
                <a16:creationId xmlns:a16="http://schemas.microsoft.com/office/drawing/2014/main" id="{2A30940C-F45A-8884-2E79-FB912F287E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1" b="285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9FD445-6982-F766-E638-D909DD784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>
                <a:solidFill>
                  <a:srgbClr val="FFFFFF"/>
                </a:solidFill>
              </a:rPr>
              <a:t>Protecting our seniors: food Safety in Meals on Wheels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475D2-57BB-0437-3E94-3DCA221B1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2200">
                <a:solidFill>
                  <a:srgbClr val="FFFFFF"/>
                </a:solidFill>
              </a:rPr>
              <a:t>Ensuring Safe Meal Deliveries </a:t>
            </a:r>
          </a:p>
          <a:p>
            <a:r>
              <a:rPr lang="en-US" sz="2200">
                <a:solidFill>
                  <a:srgbClr val="FFFFFF"/>
                </a:solidFill>
              </a:rPr>
              <a:t>Corey Gustafik, MSND Kings College</a:t>
            </a:r>
          </a:p>
          <a:p>
            <a:r>
              <a:rPr lang="en-US" sz="2200">
                <a:solidFill>
                  <a:srgbClr val="FFFFFF"/>
                </a:solidFill>
              </a:rPr>
              <a:t>May, 14,  2025</a:t>
            </a:r>
          </a:p>
        </p:txBody>
      </p:sp>
    </p:spTree>
    <p:extLst>
      <p:ext uri="{BB962C8B-B14F-4D97-AF65-F5344CB8AC3E}">
        <p14:creationId xmlns:p14="http://schemas.microsoft.com/office/powerpoint/2010/main" val="193363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7EDD9A-0649-E7A6-15CF-283667F54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b="1" dirty="0"/>
              <a:t>Why Food Safety Matters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D34705D-1A35-48DC-6A67-6BA047683C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1688058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1549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5105D448-4A6C-48A3-8C3C-71AF58F3E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025579F-C5D8-43BE-AF84-3E66A482C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2544415"/>
          </a:xfrm>
          <a:prstGeom prst="rect">
            <a:avLst/>
          </a:prstGeom>
          <a:ln>
            <a:noFill/>
          </a:ln>
          <a:effectLst>
            <a:outerShdw blurRad="203200" dist="88900" dir="5460000" sx="95000" sy="95000" algn="t" rotWithShape="0">
              <a:srgbClr val="000000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C56A40-E391-057B-196A-8472FAF13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463941"/>
            <a:ext cx="9963509" cy="161652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Top pathogens That Threaten Seniors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C145A68-7DD1-4D92-1658-D6EB211B47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2069246"/>
              </p:ext>
            </p:extLst>
          </p:nvPr>
        </p:nvGraphicFramePr>
        <p:xfrm>
          <a:off x="905668" y="3145603"/>
          <a:ext cx="10383434" cy="2872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92">
                  <a:extLst>
                    <a:ext uri="{9D8B030D-6E8A-4147-A177-3AD203B41FA5}">
                      <a16:colId xmlns:a16="http://schemas.microsoft.com/office/drawing/2014/main" val="1428291824"/>
                    </a:ext>
                  </a:extLst>
                </a:gridCol>
                <a:gridCol w="3266258">
                  <a:extLst>
                    <a:ext uri="{9D8B030D-6E8A-4147-A177-3AD203B41FA5}">
                      <a16:colId xmlns:a16="http://schemas.microsoft.com/office/drawing/2014/main" val="2971921754"/>
                    </a:ext>
                  </a:extLst>
                </a:gridCol>
                <a:gridCol w="2741001">
                  <a:extLst>
                    <a:ext uri="{9D8B030D-6E8A-4147-A177-3AD203B41FA5}">
                      <a16:colId xmlns:a16="http://schemas.microsoft.com/office/drawing/2014/main" val="249861289"/>
                    </a:ext>
                  </a:extLst>
                </a:gridCol>
                <a:gridCol w="3375983">
                  <a:extLst>
                    <a:ext uri="{9D8B030D-6E8A-4147-A177-3AD203B41FA5}">
                      <a16:colId xmlns:a16="http://schemas.microsoft.com/office/drawing/2014/main" val="631546767"/>
                    </a:ext>
                  </a:extLst>
                </a:gridCol>
              </a:tblGrid>
              <a:tr h="284691">
                <a:tc>
                  <a:txBody>
                    <a:bodyPr/>
                    <a:lstStyle/>
                    <a:p>
                      <a:r>
                        <a:rPr lang="en-US" sz="1300"/>
                        <a:t>Pathogen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Symptoms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Foods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Prevention</a:t>
                      </a:r>
                    </a:p>
                  </a:txBody>
                  <a:tcPr marL="64702" marR="64702" marT="32351" marB="32351"/>
                </a:tc>
                <a:extLst>
                  <a:ext uri="{0D108BD9-81ED-4DB2-BD59-A6C34878D82A}">
                    <a16:rowId xmlns:a16="http://schemas.microsoft.com/office/drawing/2014/main" val="3422811701"/>
                  </a:ext>
                </a:extLst>
              </a:tr>
              <a:tr h="478798">
                <a:tc>
                  <a:txBody>
                    <a:bodyPr/>
                    <a:lstStyle/>
                    <a:p>
                      <a:r>
                        <a:rPr lang="en-US" sz="1300"/>
                        <a:t>Listeria 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Fever, stiff neck, </a:t>
                      </a:r>
                    </a:p>
                    <a:p>
                      <a:r>
                        <a:rPr lang="en-US" sz="1300"/>
                        <a:t>confusion, and convulsions 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Soft cheeses, deli meats and spreads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Avoid unpasteurized dairy, proper storage (&lt;40F), and reheat foods to 165F</a:t>
                      </a:r>
                    </a:p>
                  </a:txBody>
                  <a:tcPr marL="64702" marR="64702" marT="32351" marB="32351"/>
                </a:tc>
                <a:extLst>
                  <a:ext uri="{0D108BD9-81ED-4DB2-BD59-A6C34878D82A}">
                    <a16:rowId xmlns:a16="http://schemas.microsoft.com/office/drawing/2014/main" val="400111395"/>
                  </a:ext>
                </a:extLst>
              </a:tr>
              <a:tr h="478798">
                <a:tc>
                  <a:txBody>
                    <a:bodyPr/>
                    <a:lstStyle/>
                    <a:p>
                      <a:r>
                        <a:rPr lang="en-US" sz="1300"/>
                        <a:t>Salmonella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Diarrhea, fever, cramps and last 4-7 days 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Chicken, raw fruits/ veggies and cross contamination 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Cook chicken to 165F and wash produce thoroughly and avoid cross contamination</a:t>
                      </a:r>
                    </a:p>
                  </a:txBody>
                  <a:tcPr marL="64702" marR="64702" marT="32351" marB="32351"/>
                </a:tc>
                <a:extLst>
                  <a:ext uri="{0D108BD9-81ED-4DB2-BD59-A6C34878D82A}">
                    <a16:rowId xmlns:a16="http://schemas.microsoft.com/office/drawing/2014/main" val="2924734894"/>
                  </a:ext>
                </a:extLst>
              </a:tr>
              <a:tr h="672905">
                <a:tc>
                  <a:txBody>
                    <a:bodyPr/>
                    <a:lstStyle/>
                    <a:p>
                      <a:r>
                        <a:rPr lang="en-US" sz="1300"/>
                        <a:t>E. Coli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Severe bloody diarrhea, stomach pain and HUS lasting 5-10 days.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Uncooked beef, cross-contamination and raw fruits and veggies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Cook foods to safe temperatures, wash produce and avoid cross-contamination. </a:t>
                      </a:r>
                    </a:p>
                  </a:txBody>
                  <a:tcPr marL="64702" marR="64702" marT="32351" marB="32351"/>
                </a:tc>
                <a:extLst>
                  <a:ext uri="{0D108BD9-81ED-4DB2-BD59-A6C34878D82A}">
                    <a16:rowId xmlns:a16="http://schemas.microsoft.com/office/drawing/2014/main" val="1157407171"/>
                  </a:ext>
                </a:extLst>
              </a:tr>
              <a:tr h="478798">
                <a:tc>
                  <a:txBody>
                    <a:bodyPr/>
                    <a:lstStyle/>
                    <a:p>
                      <a:r>
                        <a:rPr lang="en-US" sz="1300"/>
                        <a:t>Norovirus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Vomiting and diarrhea for 1-3 days but up to 6 for seniors 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Salads, fruits, and ready to eat foods touched by infected handlers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Handwashing, disinfect surfaces and exclude sick staff</a:t>
                      </a:r>
                    </a:p>
                  </a:txBody>
                  <a:tcPr marL="64702" marR="64702" marT="32351" marB="32351"/>
                </a:tc>
                <a:extLst>
                  <a:ext uri="{0D108BD9-81ED-4DB2-BD59-A6C34878D82A}">
                    <a16:rowId xmlns:a16="http://schemas.microsoft.com/office/drawing/2014/main" val="3986402182"/>
                  </a:ext>
                </a:extLst>
              </a:tr>
              <a:tr h="478798">
                <a:tc>
                  <a:txBody>
                    <a:bodyPr/>
                    <a:lstStyle/>
                    <a:p>
                      <a:r>
                        <a:rPr lang="en-US" sz="1300"/>
                        <a:t>Botulism 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Double vision, muscle weakness and can be fatal 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Improper canning, oils and sauces</a:t>
                      </a:r>
                    </a:p>
                  </a:txBody>
                  <a:tcPr marL="64702" marR="64702" marT="32351" marB="32351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Use commercially canned products and store foods properly</a:t>
                      </a:r>
                    </a:p>
                  </a:txBody>
                  <a:tcPr marL="64702" marR="64702" marT="32351" marB="32351"/>
                </a:tc>
                <a:extLst>
                  <a:ext uri="{0D108BD9-81ED-4DB2-BD59-A6C34878D82A}">
                    <a16:rowId xmlns:a16="http://schemas.microsoft.com/office/drawing/2014/main" val="1547139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76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A16B84-4C94-27B9-81C2-4930DF30E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b="1" dirty="0"/>
              <a:t>Other pathogens to Monitor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0F91A-62D5-D5EF-1D0F-FA14EB7FB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en-US" sz="2400"/>
              <a:t>Bacillus Cereus: Rice, leftovers; causes diarrhea/ vomiting (24hrs)</a:t>
            </a:r>
          </a:p>
          <a:p>
            <a:r>
              <a:rPr lang="en-US" sz="2400"/>
              <a:t>Clostridium Perfringens: Beef, poultry, gravies; diarrhea (1-2 weeks in severe cases)</a:t>
            </a:r>
          </a:p>
          <a:p>
            <a:r>
              <a:rPr lang="en-US" sz="2400"/>
              <a:t>Campylobacter: raw milk, poultry; diarrhea, fever (1 week)</a:t>
            </a:r>
          </a:p>
          <a:p>
            <a:r>
              <a:rPr lang="en-US" sz="2400"/>
              <a:t>Staphylococcus Aureus: contaminated handled foods; vomiting (1 day)</a:t>
            </a:r>
          </a:p>
          <a:p>
            <a:r>
              <a:rPr lang="en-US" sz="2400"/>
              <a:t>Hepatitis A, Shigella, Vibrio: less common and preventable with good hygiene 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018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Slide Background">
            <a:extLst>
              <a:ext uri="{FF2B5EF4-FFF2-40B4-BE49-F238E27FC236}">
                <a16:creationId xmlns:a16="http://schemas.microsoft.com/office/drawing/2014/main" id="{924D84CD-5280-4B52-B96E-8EDAA2B20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E65D517-46E4-8037-A63D-629DE1253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801F10-D322-0552-C560-B8AB4F78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Bacillus Cereus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8E2D31-7B0F-CF36-F9AC-7970055CD3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0387091"/>
              </p:ext>
            </p:extLst>
          </p:nvPr>
        </p:nvGraphicFramePr>
        <p:xfrm>
          <a:off x="1250830" y="2400191"/>
          <a:ext cx="9690340" cy="3319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7121">
                  <a:extLst>
                    <a:ext uri="{9D8B030D-6E8A-4147-A177-3AD203B41FA5}">
                      <a16:colId xmlns:a16="http://schemas.microsoft.com/office/drawing/2014/main" val="1665677847"/>
                    </a:ext>
                  </a:extLst>
                </a:gridCol>
                <a:gridCol w="6513219">
                  <a:extLst>
                    <a:ext uri="{9D8B030D-6E8A-4147-A177-3AD203B41FA5}">
                      <a16:colId xmlns:a16="http://schemas.microsoft.com/office/drawing/2014/main" val="1696530763"/>
                    </a:ext>
                  </a:extLst>
                </a:gridCol>
              </a:tblGrid>
              <a:tr h="638958">
                <a:tc>
                  <a:txBody>
                    <a:bodyPr/>
                    <a:lstStyle/>
                    <a:p>
                      <a:r>
                        <a:rPr lang="en-US" sz="1700"/>
                        <a:t>Sources</a:t>
                      </a:r>
                    </a:p>
                  </a:txBody>
                  <a:tcPr marL="86387" marR="86387" marT="43193" marB="4319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Rice and leftovers and sauces, soups and other food left at room temp.</a:t>
                      </a:r>
                    </a:p>
                  </a:txBody>
                  <a:tcPr marL="86387" marR="86387" marT="43193" marB="43193"/>
                </a:tc>
                <a:extLst>
                  <a:ext uri="{0D108BD9-81ED-4DB2-BD59-A6C34878D82A}">
                    <a16:rowId xmlns:a16="http://schemas.microsoft.com/office/drawing/2014/main" val="2207024419"/>
                  </a:ext>
                </a:extLst>
              </a:tr>
              <a:tr h="638958">
                <a:tc>
                  <a:txBody>
                    <a:bodyPr/>
                    <a:lstStyle/>
                    <a:p>
                      <a:r>
                        <a:rPr lang="en-US" sz="1700"/>
                        <a:t>Incubation Period </a:t>
                      </a:r>
                    </a:p>
                  </a:txBody>
                  <a:tcPr marL="86387" marR="86387" marT="43193" marB="4319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Diarrhea-6-15 hrs.</a:t>
                      </a:r>
                    </a:p>
                    <a:p>
                      <a:r>
                        <a:rPr lang="en-US" sz="1700"/>
                        <a:t>Vomiting-30 minutes to 6hrs</a:t>
                      </a:r>
                    </a:p>
                  </a:txBody>
                  <a:tcPr marL="86387" marR="86387" marT="43193" marB="43193"/>
                </a:tc>
                <a:extLst>
                  <a:ext uri="{0D108BD9-81ED-4DB2-BD59-A6C34878D82A}">
                    <a16:rowId xmlns:a16="http://schemas.microsoft.com/office/drawing/2014/main" val="784212250"/>
                  </a:ext>
                </a:extLst>
              </a:tr>
              <a:tr h="895968">
                <a:tc>
                  <a:txBody>
                    <a:bodyPr/>
                    <a:lstStyle/>
                    <a:p>
                      <a:r>
                        <a:rPr lang="en-US" sz="1700"/>
                        <a:t>Symptoms</a:t>
                      </a:r>
                    </a:p>
                  </a:txBody>
                  <a:tcPr marL="86387" marR="86387" marT="43193" marB="4319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Diarrhea</a:t>
                      </a:r>
                    </a:p>
                    <a:p>
                      <a:r>
                        <a:rPr lang="en-US" sz="1700"/>
                        <a:t>Cramps</a:t>
                      </a:r>
                    </a:p>
                    <a:p>
                      <a:r>
                        <a:rPr lang="en-US" sz="1700"/>
                        <a:t>Nausea and vomiting </a:t>
                      </a:r>
                    </a:p>
                  </a:txBody>
                  <a:tcPr marL="86387" marR="86387" marT="43193" marB="43193"/>
                </a:tc>
                <a:extLst>
                  <a:ext uri="{0D108BD9-81ED-4DB2-BD59-A6C34878D82A}">
                    <a16:rowId xmlns:a16="http://schemas.microsoft.com/office/drawing/2014/main" val="365896500"/>
                  </a:ext>
                </a:extLst>
              </a:tr>
              <a:tr h="381948">
                <a:tc>
                  <a:txBody>
                    <a:bodyPr/>
                    <a:lstStyle/>
                    <a:p>
                      <a:r>
                        <a:rPr lang="en-US" sz="1700"/>
                        <a:t>Duration</a:t>
                      </a:r>
                    </a:p>
                  </a:txBody>
                  <a:tcPr marL="86387" marR="86387" marT="43193" marB="4319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24 hrs.</a:t>
                      </a:r>
                    </a:p>
                  </a:txBody>
                  <a:tcPr marL="86387" marR="86387" marT="43193" marB="43193"/>
                </a:tc>
                <a:extLst>
                  <a:ext uri="{0D108BD9-81ED-4DB2-BD59-A6C34878D82A}">
                    <a16:rowId xmlns:a16="http://schemas.microsoft.com/office/drawing/2014/main" val="1264178135"/>
                  </a:ext>
                </a:extLst>
              </a:tr>
              <a:tr h="381948">
                <a:tc>
                  <a:txBody>
                    <a:bodyPr/>
                    <a:lstStyle/>
                    <a:p>
                      <a:r>
                        <a:rPr lang="en-US" sz="1700"/>
                        <a:t>What to do</a:t>
                      </a:r>
                    </a:p>
                  </a:txBody>
                  <a:tcPr marL="86387" marR="86387" marT="43193" marB="4319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Drink fluids and get rest</a:t>
                      </a:r>
                    </a:p>
                  </a:txBody>
                  <a:tcPr marL="86387" marR="86387" marT="43193" marB="43193"/>
                </a:tc>
                <a:extLst>
                  <a:ext uri="{0D108BD9-81ED-4DB2-BD59-A6C34878D82A}">
                    <a16:rowId xmlns:a16="http://schemas.microsoft.com/office/drawing/2014/main" val="2041960356"/>
                  </a:ext>
                </a:extLst>
              </a:tr>
              <a:tr h="381948">
                <a:tc>
                  <a:txBody>
                    <a:bodyPr/>
                    <a:lstStyle/>
                    <a:p>
                      <a:r>
                        <a:rPr lang="en-US" sz="1700"/>
                        <a:t>Prevention</a:t>
                      </a:r>
                    </a:p>
                  </a:txBody>
                  <a:tcPr marL="86387" marR="86387" marT="43193" marB="4319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Store in 40F or under in less than 2 hrs</a:t>
                      </a:r>
                    </a:p>
                  </a:txBody>
                  <a:tcPr marL="86387" marR="86387" marT="43193" marB="43193"/>
                </a:tc>
                <a:extLst>
                  <a:ext uri="{0D108BD9-81ED-4DB2-BD59-A6C34878D82A}">
                    <a16:rowId xmlns:a16="http://schemas.microsoft.com/office/drawing/2014/main" val="1584710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9509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24D84CD-5280-4B52-B96E-8EDAA2B20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65D517-46E4-8037-A63D-629DE1253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860868-44ED-A788-6DF5-52F75B1E0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Botulism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D83D94D-A460-13E9-1F87-52B102D473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4048841"/>
              </p:ext>
            </p:extLst>
          </p:nvPr>
        </p:nvGraphicFramePr>
        <p:xfrm>
          <a:off x="1250830" y="2230737"/>
          <a:ext cx="9690340" cy="3658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9202">
                  <a:extLst>
                    <a:ext uri="{9D8B030D-6E8A-4147-A177-3AD203B41FA5}">
                      <a16:colId xmlns:a16="http://schemas.microsoft.com/office/drawing/2014/main" val="113870306"/>
                    </a:ext>
                  </a:extLst>
                </a:gridCol>
                <a:gridCol w="5921138">
                  <a:extLst>
                    <a:ext uri="{9D8B030D-6E8A-4147-A177-3AD203B41FA5}">
                      <a16:colId xmlns:a16="http://schemas.microsoft.com/office/drawing/2014/main" val="1539766024"/>
                    </a:ext>
                  </a:extLst>
                </a:gridCol>
              </a:tblGrid>
              <a:tr h="571180">
                <a:tc>
                  <a:txBody>
                    <a:bodyPr/>
                    <a:lstStyle/>
                    <a:p>
                      <a:r>
                        <a:rPr lang="en-US" sz="1500"/>
                        <a:t>Sources</a:t>
                      </a:r>
                    </a:p>
                  </a:txBody>
                  <a:tcPr marL="77186" marR="77186" marT="38593" marB="38593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Infants-honey </a:t>
                      </a:r>
                    </a:p>
                    <a:p>
                      <a:r>
                        <a:rPr lang="en-US" sz="1500"/>
                        <a:t>All ages- improper stored canned or preserved foods</a:t>
                      </a:r>
                    </a:p>
                  </a:txBody>
                  <a:tcPr marL="77186" marR="77186" marT="38593" marB="38593"/>
                </a:tc>
                <a:extLst>
                  <a:ext uri="{0D108BD9-81ED-4DB2-BD59-A6C34878D82A}">
                    <a16:rowId xmlns:a16="http://schemas.microsoft.com/office/drawing/2014/main" val="3516956780"/>
                  </a:ext>
                </a:extLst>
              </a:tr>
              <a:tr h="571180">
                <a:tc>
                  <a:txBody>
                    <a:bodyPr/>
                    <a:lstStyle/>
                    <a:p>
                      <a:r>
                        <a:rPr lang="en-US" sz="1500"/>
                        <a:t>Incubation period</a:t>
                      </a:r>
                    </a:p>
                  </a:txBody>
                  <a:tcPr marL="77186" marR="77186" marT="38593" marB="38593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Infants-3-30days</a:t>
                      </a:r>
                    </a:p>
                    <a:p>
                      <a:r>
                        <a:rPr lang="en-US" sz="1500"/>
                        <a:t>Children and adults-18-36hrs.</a:t>
                      </a:r>
                    </a:p>
                  </a:txBody>
                  <a:tcPr marL="77186" marR="77186" marT="38593" marB="38593"/>
                </a:tc>
                <a:extLst>
                  <a:ext uri="{0D108BD9-81ED-4DB2-BD59-A6C34878D82A}">
                    <a16:rowId xmlns:a16="http://schemas.microsoft.com/office/drawing/2014/main" val="3183680112"/>
                  </a:ext>
                </a:extLst>
              </a:tr>
              <a:tr h="802739">
                <a:tc>
                  <a:txBody>
                    <a:bodyPr/>
                    <a:lstStyle/>
                    <a:p>
                      <a:r>
                        <a:rPr lang="en-US" sz="1500"/>
                        <a:t>Symptoms</a:t>
                      </a:r>
                    </a:p>
                  </a:txBody>
                  <a:tcPr marL="77186" marR="77186" marT="38593" marB="38593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Infant-lethargy, poor feeding, constipation</a:t>
                      </a:r>
                    </a:p>
                    <a:p>
                      <a:r>
                        <a:rPr lang="en-US" sz="1500"/>
                        <a:t>Children and adults-double vision, blurred vision, drooping eyelids, difficulty swallowing, dry mouth and muscle weakness</a:t>
                      </a:r>
                    </a:p>
                  </a:txBody>
                  <a:tcPr marL="77186" marR="77186" marT="38593" marB="38593"/>
                </a:tc>
                <a:extLst>
                  <a:ext uri="{0D108BD9-81ED-4DB2-BD59-A6C34878D82A}">
                    <a16:rowId xmlns:a16="http://schemas.microsoft.com/office/drawing/2014/main" val="740031160"/>
                  </a:ext>
                </a:extLst>
              </a:tr>
              <a:tr h="339621">
                <a:tc>
                  <a:txBody>
                    <a:bodyPr/>
                    <a:lstStyle/>
                    <a:p>
                      <a:r>
                        <a:rPr lang="en-US" sz="1500"/>
                        <a:t>Duration</a:t>
                      </a:r>
                    </a:p>
                  </a:txBody>
                  <a:tcPr marL="77186" marR="77186" marT="38593" marB="38593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Variable </a:t>
                      </a:r>
                    </a:p>
                  </a:txBody>
                  <a:tcPr marL="77186" marR="77186" marT="38593" marB="38593"/>
                </a:tc>
                <a:extLst>
                  <a:ext uri="{0D108BD9-81ED-4DB2-BD59-A6C34878D82A}">
                    <a16:rowId xmlns:a16="http://schemas.microsoft.com/office/drawing/2014/main" val="2194878243"/>
                  </a:ext>
                </a:extLst>
              </a:tr>
              <a:tr h="571180">
                <a:tc>
                  <a:txBody>
                    <a:bodyPr/>
                    <a:lstStyle/>
                    <a:p>
                      <a:r>
                        <a:rPr lang="en-US" sz="1500"/>
                        <a:t>What to do</a:t>
                      </a:r>
                    </a:p>
                  </a:txBody>
                  <a:tcPr marL="77186" marR="77186" marT="38593" marB="38593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This is a medical emergency and if symptoms appear seek medical attention</a:t>
                      </a:r>
                    </a:p>
                  </a:txBody>
                  <a:tcPr marL="77186" marR="77186" marT="38593" marB="38593"/>
                </a:tc>
                <a:extLst>
                  <a:ext uri="{0D108BD9-81ED-4DB2-BD59-A6C34878D82A}">
                    <a16:rowId xmlns:a16="http://schemas.microsoft.com/office/drawing/2014/main" val="2720815859"/>
                  </a:ext>
                </a:extLst>
              </a:tr>
              <a:tr h="802739">
                <a:tc>
                  <a:txBody>
                    <a:bodyPr/>
                    <a:lstStyle/>
                    <a:p>
                      <a:r>
                        <a:rPr lang="en-US" sz="1500"/>
                        <a:t>Prevention</a:t>
                      </a:r>
                    </a:p>
                  </a:txBody>
                  <a:tcPr marL="77186" marR="77186" marT="38593" marB="38593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Follow safe canning instruction</a:t>
                      </a:r>
                    </a:p>
                    <a:p>
                      <a:r>
                        <a:rPr lang="en-US" sz="1500"/>
                        <a:t>Don’t feed honey to infants</a:t>
                      </a:r>
                    </a:p>
                    <a:p>
                      <a:r>
                        <a:rPr lang="en-US" sz="1500"/>
                        <a:t>Buy commercial canned and preserved products </a:t>
                      </a:r>
                    </a:p>
                  </a:txBody>
                  <a:tcPr marL="77186" marR="77186" marT="38593" marB="38593"/>
                </a:tc>
                <a:extLst>
                  <a:ext uri="{0D108BD9-81ED-4DB2-BD59-A6C34878D82A}">
                    <a16:rowId xmlns:a16="http://schemas.microsoft.com/office/drawing/2014/main" val="1861632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388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24D84CD-5280-4B52-B96E-8EDAA2B20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65D517-46E4-8037-A63D-629DE1253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9AB29-1929-046F-8781-DA71C33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Campylobacter	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B63885C-218E-CEAB-475F-9AC7F0F740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9628925"/>
              </p:ext>
            </p:extLst>
          </p:nvPr>
        </p:nvGraphicFramePr>
        <p:xfrm>
          <a:off x="2289734" y="2122098"/>
          <a:ext cx="7612532" cy="3875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6083">
                  <a:extLst>
                    <a:ext uri="{9D8B030D-6E8A-4147-A177-3AD203B41FA5}">
                      <a16:colId xmlns:a16="http://schemas.microsoft.com/office/drawing/2014/main" val="1017754403"/>
                    </a:ext>
                  </a:extLst>
                </a:gridCol>
                <a:gridCol w="5106449">
                  <a:extLst>
                    <a:ext uri="{9D8B030D-6E8A-4147-A177-3AD203B41FA5}">
                      <a16:colId xmlns:a16="http://schemas.microsoft.com/office/drawing/2014/main" val="384420217"/>
                    </a:ext>
                  </a:extLst>
                </a:gridCol>
              </a:tblGrid>
              <a:tr h="810220">
                <a:tc>
                  <a:txBody>
                    <a:bodyPr/>
                    <a:lstStyle/>
                    <a:p>
                      <a:r>
                        <a:rPr lang="en-US" sz="2200"/>
                        <a:t>Sources</a:t>
                      </a:r>
                    </a:p>
                  </a:txBody>
                  <a:tcPr marL="109489" marR="109489" marT="54745" marB="5474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Unpasteurized dairy, Poultry, shellfish,  water</a:t>
                      </a:r>
                    </a:p>
                  </a:txBody>
                  <a:tcPr marL="109489" marR="109489" marT="54745" marB="54745"/>
                </a:tc>
                <a:extLst>
                  <a:ext uri="{0D108BD9-81ED-4DB2-BD59-A6C34878D82A}">
                    <a16:rowId xmlns:a16="http://schemas.microsoft.com/office/drawing/2014/main" val="2887226374"/>
                  </a:ext>
                </a:extLst>
              </a:tr>
              <a:tr h="481752">
                <a:tc>
                  <a:txBody>
                    <a:bodyPr/>
                    <a:lstStyle/>
                    <a:p>
                      <a:r>
                        <a:rPr lang="en-US" sz="2200"/>
                        <a:t>Incubation Period</a:t>
                      </a:r>
                    </a:p>
                  </a:txBody>
                  <a:tcPr marL="109489" marR="109489" marT="54745" marB="5474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2 to 5 days</a:t>
                      </a:r>
                    </a:p>
                  </a:txBody>
                  <a:tcPr marL="109489" marR="109489" marT="54745" marB="54745"/>
                </a:tc>
                <a:extLst>
                  <a:ext uri="{0D108BD9-81ED-4DB2-BD59-A6C34878D82A}">
                    <a16:rowId xmlns:a16="http://schemas.microsoft.com/office/drawing/2014/main" val="1346573505"/>
                  </a:ext>
                </a:extLst>
              </a:tr>
              <a:tr h="481752">
                <a:tc>
                  <a:txBody>
                    <a:bodyPr/>
                    <a:lstStyle/>
                    <a:p>
                      <a:r>
                        <a:rPr lang="en-US" sz="2200"/>
                        <a:t>Symptoms</a:t>
                      </a:r>
                    </a:p>
                  </a:txBody>
                  <a:tcPr marL="109489" marR="109489" marT="54745" marB="5474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Diarrhea, cramps, fever, vomiting </a:t>
                      </a:r>
                    </a:p>
                  </a:txBody>
                  <a:tcPr marL="109489" marR="109489" marT="54745" marB="54745"/>
                </a:tc>
                <a:extLst>
                  <a:ext uri="{0D108BD9-81ED-4DB2-BD59-A6C34878D82A}">
                    <a16:rowId xmlns:a16="http://schemas.microsoft.com/office/drawing/2014/main" val="1331549879"/>
                  </a:ext>
                </a:extLst>
              </a:tr>
              <a:tr h="481752">
                <a:tc>
                  <a:txBody>
                    <a:bodyPr/>
                    <a:lstStyle/>
                    <a:p>
                      <a:r>
                        <a:rPr lang="en-US" sz="2200"/>
                        <a:t>Duration </a:t>
                      </a:r>
                    </a:p>
                  </a:txBody>
                  <a:tcPr marL="109489" marR="109489" marT="54745" marB="5474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About one week</a:t>
                      </a:r>
                    </a:p>
                  </a:txBody>
                  <a:tcPr marL="109489" marR="109489" marT="54745" marB="54745"/>
                </a:tc>
                <a:extLst>
                  <a:ext uri="{0D108BD9-81ED-4DB2-BD59-A6C34878D82A}">
                    <a16:rowId xmlns:a16="http://schemas.microsoft.com/office/drawing/2014/main" val="714169304"/>
                  </a:ext>
                </a:extLst>
              </a:tr>
              <a:tr h="810220">
                <a:tc>
                  <a:txBody>
                    <a:bodyPr/>
                    <a:lstStyle/>
                    <a:p>
                      <a:r>
                        <a:rPr lang="en-US" sz="2200"/>
                        <a:t>What to do</a:t>
                      </a:r>
                    </a:p>
                  </a:txBody>
                  <a:tcPr marL="109489" marR="109489" marT="54745" marB="5474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Drink plenty fluids, seek medical attentions </a:t>
                      </a:r>
                    </a:p>
                  </a:txBody>
                  <a:tcPr marL="109489" marR="109489" marT="54745" marB="54745"/>
                </a:tc>
                <a:extLst>
                  <a:ext uri="{0D108BD9-81ED-4DB2-BD59-A6C34878D82A}">
                    <a16:rowId xmlns:a16="http://schemas.microsoft.com/office/drawing/2014/main" val="3554134134"/>
                  </a:ext>
                </a:extLst>
              </a:tr>
              <a:tr h="810220">
                <a:tc>
                  <a:txBody>
                    <a:bodyPr/>
                    <a:lstStyle/>
                    <a:p>
                      <a:r>
                        <a:rPr lang="en-US" sz="2200"/>
                        <a:t>Prevention</a:t>
                      </a:r>
                    </a:p>
                  </a:txBody>
                  <a:tcPr marL="109489" marR="109489" marT="54745" marB="5474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Drink pasteurized milk, drink treated water</a:t>
                      </a:r>
                    </a:p>
                  </a:txBody>
                  <a:tcPr marL="109489" marR="109489" marT="54745" marB="54745"/>
                </a:tc>
                <a:extLst>
                  <a:ext uri="{0D108BD9-81ED-4DB2-BD59-A6C34878D82A}">
                    <a16:rowId xmlns:a16="http://schemas.microsoft.com/office/drawing/2014/main" val="3323655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526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24D84CD-5280-4B52-B96E-8EDAA2B20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65D517-46E4-8037-A63D-629DE1253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C8107D-AE69-459E-6D98-32B8E881E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Clostridium Perfringens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08CF693-6D06-D04A-80AD-FCB9BE1250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1247868"/>
              </p:ext>
            </p:extLst>
          </p:nvPr>
        </p:nvGraphicFramePr>
        <p:xfrm>
          <a:off x="1250830" y="2396532"/>
          <a:ext cx="9690340" cy="3327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2457">
                  <a:extLst>
                    <a:ext uri="{9D8B030D-6E8A-4147-A177-3AD203B41FA5}">
                      <a16:colId xmlns:a16="http://schemas.microsoft.com/office/drawing/2014/main" val="3069216756"/>
                    </a:ext>
                  </a:extLst>
                </a:gridCol>
                <a:gridCol w="5917883">
                  <a:extLst>
                    <a:ext uri="{9D8B030D-6E8A-4147-A177-3AD203B41FA5}">
                      <a16:colId xmlns:a16="http://schemas.microsoft.com/office/drawing/2014/main" val="3530794969"/>
                    </a:ext>
                  </a:extLst>
                </a:gridCol>
              </a:tblGrid>
              <a:tr h="451821">
                <a:tc>
                  <a:txBody>
                    <a:bodyPr/>
                    <a:lstStyle/>
                    <a:p>
                      <a:r>
                        <a:rPr lang="en-US" sz="2000"/>
                        <a:t>Sources</a:t>
                      </a:r>
                    </a:p>
                  </a:txBody>
                  <a:tcPr marL="102687" marR="102687" marT="51343" marB="51343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Beef, poultry, gravies, food left out at room temp</a:t>
                      </a:r>
                    </a:p>
                  </a:txBody>
                  <a:tcPr marL="102687" marR="102687" marT="51343" marB="51343"/>
                </a:tc>
                <a:extLst>
                  <a:ext uri="{0D108BD9-81ED-4DB2-BD59-A6C34878D82A}">
                    <a16:rowId xmlns:a16="http://schemas.microsoft.com/office/drawing/2014/main" val="2485336342"/>
                  </a:ext>
                </a:extLst>
              </a:tr>
              <a:tr h="451821">
                <a:tc>
                  <a:txBody>
                    <a:bodyPr/>
                    <a:lstStyle/>
                    <a:p>
                      <a:r>
                        <a:rPr lang="en-US" sz="2000"/>
                        <a:t>Incubation Period</a:t>
                      </a:r>
                    </a:p>
                  </a:txBody>
                  <a:tcPr marL="102687" marR="102687" marT="51343" marB="51343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6 to 24 hrs.</a:t>
                      </a:r>
                    </a:p>
                  </a:txBody>
                  <a:tcPr marL="102687" marR="102687" marT="51343" marB="51343"/>
                </a:tc>
                <a:extLst>
                  <a:ext uri="{0D108BD9-81ED-4DB2-BD59-A6C34878D82A}">
                    <a16:rowId xmlns:a16="http://schemas.microsoft.com/office/drawing/2014/main" val="1164004053"/>
                  </a:ext>
                </a:extLst>
              </a:tr>
              <a:tr h="451821">
                <a:tc>
                  <a:txBody>
                    <a:bodyPr/>
                    <a:lstStyle/>
                    <a:p>
                      <a:r>
                        <a:rPr lang="en-US" sz="2000"/>
                        <a:t>Symptoms </a:t>
                      </a:r>
                    </a:p>
                  </a:txBody>
                  <a:tcPr marL="102687" marR="102687" marT="51343" marB="51343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Diarrhea and stomach cramps</a:t>
                      </a:r>
                    </a:p>
                  </a:txBody>
                  <a:tcPr marL="102687" marR="102687" marT="51343" marB="51343"/>
                </a:tc>
                <a:extLst>
                  <a:ext uri="{0D108BD9-81ED-4DB2-BD59-A6C34878D82A}">
                    <a16:rowId xmlns:a16="http://schemas.microsoft.com/office/drawing/2014/main" val="1589300914"/>
                  </a:ext>
                </a:extLst>
              </a:tr>
              <a:tr h="451821">
                <a:tc>
                  <a:txBody>
                    <a:bodyPr/>
                    <a:lstStyle/>
                    <a:p>
                      <a:r>
                        <a:rPr lang="en-US" sz="2000"/>
                        <a:t>Duration of illness</a:t>
                      </a:r>
                    </a:p>
                  </a:txBody>
                  <a:tcPr marL="102687" marR="102687" marT="51343" marB="51343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Less than 24 hrs. in severe cases up to 2 weeks</a:t>
                      </a:r>
                    </a:p>
                  </a:txBody>
                  <a:tcPr marL="102687" marR="102687" marT="51343" marB="51343"/>
                </a:tc>
                <a:extLst>
                  <a:ext uri="{0D108BD9-81ED-4DB2-BD59-A6C34878D82A}">
                    <a16:rowId xmlns:a16="http://schemas.microsoft.com/office/drawing/2014/main" val="1647711127"/>
                  </a:ext>
                </a:extLst>
              </a:tr>
              <a:tr h="451821">
                <a:tc>
                  <a:txBody>
                    <a:bodyPr/>
                    <a:lstStyle/>
                    <a:p>
                      <a:r>
                        <a:rPr lang="en-US" sz="2000"/>
                        <a:t>What to do</a:t>
                      </a:r>
                    </a:p>
                  </a:txBody>
                  <a:tcPr marL="102687" marR="102687" marT="51343" marB="51343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Drink plenty of fluids and seek medical attention</a:t>
                      </a:r>
                    </a:p>
                  </a:txBody>
                  <a:tcPr marL="102687" marR="102687" marT="51343" marB="51343"/>
                </a:tc>
                <a:extLst>
                  <a:ext uri="{0D108BD9-81ED-4DB2-BD59-A6C34878D82A}">
                    <a16:rowId xmlns:a16="http://schemas.microsoft.com/office/drawing/2014/main" val="1972315083"/>
                  </a:ext>
                </a:extLst>
              </a:tr>
              <a:tr h="1067941">
                <a:tc>
                  <a:txBody>
                    <a:bodyPr/>
                    <a:lstStyle/>
                    <a:p>
                      <a:r>
                        <a:rPr lang="en-US" sz="2000"/>
                        <a:t>Prevention</a:t>
                      </a:r>
                    </a:p>
                  </a:txBody>
                  <a:tcPr marL="102687" marR="102687" marT="51343" marB="51343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Cook food thoroughly to 165F</a:t>
                      </a:r>
                    </a:p>
                    <a:p>
                      <a:r>
                        <a:rPr lang="en-US" sz="2000"/>
                        <a:t>Use thermometer to test temp</a:t>
                      </a:r>
                    </a:p>
                    <a:p>
                      <a:r>
                        <a:rPr lang="en-US" sz="2000"/>
                        <a:t>Keep foods at 140F or store in fridge </a:t>
                      </a:r>
                    </a:p>
                  </a:txBody>
                  <a:tcPr marL="102687" marR="102687" marT="51343" marB="51343"/>
                </a:tc>
                <a:extLst>
                  <a:ext uri="{0D108BD9-81ED-4DB2-BD59-A6C34878D82A}">
                    <a16:rowId xmlns:a16="http://schemas.microsoft.com/office/drawing/2014/main" val="1752966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033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24D84CD-5280-4B52-B96E-8EDAA2B20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65D517-46E4-8037-A63D-629DE1253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461813-D757-102C-8324-847D1928A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E. coli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A943E56-F3A1-D701-7C32-93D42E1B4F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3382499"/>
              </p:ext>
            </p:extLst>
          </p:nvPr>
        </p:nvGraphicFramePr>
        <p:xfrm>
          <a:off x="1624776" y="2122098"/>
          <a:ext cx="8942448" cy="3875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9413">
                  <a:extLst>
                    <a:ext uri="{9D8B030D-6E8A-4147-A177-3AD203B41FA5}">
                      <a16:colId xmlns:a16="http://schemas.microsoft.com/office/drawing/2014/main" val="2354923300"/>
                    </a:ext>
                  </a:extLst>
                </a:gridCol>
                <a:gridCol w="5503035">
                  <a:extLst>
                    <a:ext uri="{9D8B030D-6E8A-4147-A177-3AD203B41FA5}">
                      <a16:colId xmlns:a16="http://schemas.microsoft.com/office/drawing/2014/main" val="2283932970"/>
                    </a:ext>
                  </a:extLst>
                </a:gridCol>
              </a:tblGrid>
              <a:tr h="973660">
                <a:tc>
                  <a:txBody>
                    <a:bodyPr/>
                    <a:lstStyle/>
                    <a:p>
                      <a:r>
                        <a:rPr lang="en-US" sz="1800"/>
                        <a:t>Sources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Contaminated food (beef, unpasteurized dairy, raw fruits/ veggies)</a:t>
                      </a:r>
                    </a:p>
                    <a:p>
                      <a:r>
                        <a:rPr lang="en-US" sz="1800"/>
                        <a:t>Contaminated water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1148128546"/>
                  </a:ext>
                </a:extLst>
              </a:tr>
              <a:tr h="411933">
                <a:tc>
                  <a:txBody>
                    <a:bodyPr/>
                    <a:lstStyle/>
                    <a:p>
                      <a:r>
                        <a:rPr lang="en-US" sz="1800"/>
                        <a:t>Incubation Period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3 to 4 days for most but can be 1-10 days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2307844192"/>
                  </a:ext>
                </a:extLst>
              </a:tr>
              <a:tr h="692796">
                <a:tc>
                  <a:txBody>
                    <a:bodyPr/>
                    <a:lstStyle/>
                    <a:p>
                      <a:r>
                        <a:rPr lang="en-US" sz="1800"/>
                        <a:t>Symptoms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Severe diarrhea (bloody), stomach pain, vomiting and small fever, dehydration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4144190370"/>
                  </a:ext>
                </a:extLst>
              </a:tr>
              <a:tr h="692796">
                <a:tc>
                  <a:txBody>
                    <a:bodyPr/>
                    <a:lstStyle/>
                    <a:p>
                      <a:r>
                        <a:rPr lang="en-US" sz="1800"/>
                        <a:t>Duration of illness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5 to 10 days and most people will be better in 5-7 days 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359109932"/>
                  </a:ext>
                </a:extLst>
              </a:tr>
              <a:tr h="411933">
                <a:tc>
                  <a:txBody>
                    <a:bodyPr/>
                    <a:lstStyle/>
                    <a:p>
                      <a:r>
                        <a:rPr lang="en-US" sz="1800"/>
                        <a:t>What to do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Drink fluids and get rest and seek medical attention 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2529153795"/>
                  </a:ext>
                </a:extLst>
              </a:tr>
              <a:tr h="692796">
                <a:tc>
                  <a:txBody>
                    <a:bodyPr/>
                    <a:lstStyle/>
                    <a:p>
                      <a:r>
                        <a:rPr lang="en-US" sz="1800"/>
                        <a:t>Prevention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Avoid high risk foods, cook to 165F, wash hands while handling foods 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778813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4962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24D84CD-5280-4B52-B96E-8EDAA2B20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65D517-46E4-8037-A63D-629DE1253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358E9F-B189-633C-5A0C-3B395F97E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Hepatitis 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111B551-AF93-F332-C26D-74160FBB19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5003004"/>
              </p:ext>
            </p:extLst>
          </p:nvPr>
        </p:nvGraphicFramePr>
        <p:xfrm>
          <a:off x="1629283" y="2122098"/>
          <a:ext cx="8933435" cy="3875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7304">
                  <a:extLst>
                    <a:ext uri="{9D8B030D-6E8A-4147-A177-3AD203B41FA5}">
                      <a16:colId xmlns:a16="http://schemas.microsoft.com/office/drawing/2014/main" val="3227279911"/>
                    </a:ext>
                  </a:extLst>
                </a:gridCol>
                <a:gridCol w="5486131">
                  <a:extLst>
                    <a:ext uri="{9D8B030D-6E8A-4147-A177-3AD203B41FA5}">
                      <a16:colId xmlns:a16="http://schemas.microsoft.com/office/drawing/2014/main" val="1843677442"/>
                    </a:ext>
                  </a:extLst>
                </a:gridCol>
              </a:tblGrid>
              <a:tr h="973660">
                <a:tc>
                  <a:txBody>
                    <a:bodyPr/>
                    <a:lstStyle/>
                    <a:p>
                      <a:r>
                        <a:rPr lang="en-US" sz="1800"/>
                        <a:t>Sources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Raw and undercooked shellfish from contaminated water, raw produce, drinking water and contact from infected people 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2840708735"/>
                  </a:ext>
                </a:extLst>
              </a:tr>
              <a:tr h="411933">
                <a:tc>
                  <a:txBody>
                    <a:bodyPr/>
                    <a:lstStyle/>
                    <a:p>
                      <a:r>
                        <a:rPr lang="en-US" sz="1800"/>
                        <a:t>Incubation Period 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28 days average range (15-50 days)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3166934591"/>
                  </a:ext>
                </a:extLst>
              </a:tr>
              <a:tr h="692796">
                <a:tc>
                  <a:txBody>
                    <a:bodyPr/>
                    <a:lstStyle/>
                    <a:p>
                      <a:r>
                        <a:rPr lang="en-US" sz="1800"/>
                        <a:t>Symptoms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Diarrhea, dark urine or light stool, jaundice, fatigue, fever, joint pain, stomach pain, loss of appetite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3848995308"/>
                  </a:ext>
                </a:extLst>
              </a:tr>
              <a:tr h="411933">
                <a:tc>
                  <a:txBody>
                    <a:bodyPr/>
                    <a:lstStyle/>
                    <a:p>
                      <a:r>
                        <a:rPr lang="en-US" sz="1800"/>
                        <a:t>Duration of Illness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Last around 2 months but can be up to 6 months 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770640191"/>
                  </a:ext>
                </a:extLst>
              </a:tr>
              <a:tr h="411933">
                <a:tc>
                  <a:txBody>
                    <a:bodyPr/>
                    <a:lstStyle/>
                    <a:p>
                      <a:r>
                        <a:rPr lang="en-US" sz="1800"/>
                        <a:t>What to do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See doctor if signs and symptoms are present 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2737014015"/>
                  </a:ext>
                </a:extLst>
              </a:tr>
              <a:tr h="973660">
                <a:tc>
                  <a:txBody>
                    <a:bodyPr/>
                    <a:lstStyle/>
                    <a:p>
                      <a:r>
                        <a:rPr lang="en-US" sz="1800"/>
                        <a:t>Prevention 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Avoid eating raw oysters or other raw shellfish</a:t>
                      </a:r>
                    </a:p>
                    <a:p>
                      <a:r>
                        <a:rPr lang="en-US" sz="1800"/>
                        <a:t>Wash hands with soap for 20 seconds</a:t>
                      </a:r>
                    </a:p>
                    <a:p>
                      <a:r>
                        <a:rPr lang="en-US" sz="1800"/>
                        <a:t>Vaccinate for Hep A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1058274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450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24D84CD-5280-4B52-B96E-8EDAA2B20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65D517-46E4-8037-A63D-629DE1253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450997-ABF8-EE9B-E3B0-1000826D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Listeria	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979900C-A855-6C2D-5B8A-799586264D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5402799"/>
              </p:ext>
            </p:extLst>
          </p:nvPr>
        </p:nvGraphicFramePr>
        <p:xfrm>
          <a:off x="1734957" y="2122098"/>
          <a:ext cx="8722087" cy="3886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664">
                  <a:extLst>
                    <a:ext uri="{9D8B030D-6E8A-4147-A177-3AD203B41FA5}">
                      <a16:colId xmlns:a16="http://schemas.microsoft.com/office/drawing/2014/main" val="50064580"/>
                    </a:ext>
                  </a:extLst>
                </a:gridCol>
                <a:gridCol w="5292423">
                  <a:extLst>
                    <a:ext uri="{9D8B030D-6E8A-4147-A177-3AD203B41FA5}">
                      <a16:colId xmlns:a16="http://schemas.microsoft.com/office/drawing/2014/main" val="1360075953"/>
                    </a:ext>
                  </a:extLst>
                </a:gridCol>
              </a:tblGrid>
              <a:tr h="471740">
                <a:tc>
                  <a:txBody>
                    <a:bodyPr/>
                    <a:lstStyle/>
                    <a:p>
                      <a:r>
                        <a:rPr lang="en-US" sz="1300"/>
                        <a:t>Sources</a:t>
                      </a:r>
                    </a:p>
                  </a:txBody>
                  <a:tcPr marL="63749" marR="63749" marT="31874" marB="31874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Unpasteurized dairy, raw fruits/Veggies, RTE and deli meats, pates, smoked meats </a:t>
                      </a:r>
                    </a:p>
                  </a:txBody>
                  <a:tcPr marL="63749" marR="63749" marT="31874" marB="31874"/>
                </a:tc>
                <a:extLst>
                  <a:ext uri="{0D108BD9-81ED-4DB2-BD59-A6C34878D82A}">
                    <a16:rowId xmlns:a16="http://schemas.microsoft.com/office/drawing/2014/main" val="2148329501"/>
                  </a:ext>
                </a:extLst>
              </a:tr>
              <a:tr h="280494">
                <a:tc>
                  <a:txBody>
                    <a:bodyPr/>
                    <a:lstStyle/>
                    <a:p>
                      <a:r>
                        <a:rPr lang="en-US" sz="1300"/>
                        <a:t>Incubation Period </a:t>
                      </a:r>
                    </a:p>
                  </a:txBody>
                  <a:tcPr marL="63749" marR="63749" marT="31874" marB="31874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1-4 weeks but can be up to 70 days</a:t>
                      </a:r>
                    </a:p>
                  </a:txBody>
                  <a:tcPr marL="63749" marR="63749" marT="31874" marB="31874"/>
                </a:tc>
                <a:extLst>
                  <a:ext uri="{0D108BD9-81ED-4DB2-BD59-A6C34878D82A}">
                    <a16:rowId xmlns:a16="http://schemas.microsoft.com/office/drawing/2014/main" val="4245419179"/>
                  </a:ext>
                </a:extLst>
              </a:tr>
              <a:tr h="854231">
                <a:tc>
                  <a:txBody>
                    <a:bodyPr/>
                    <a:lstStyle/>
                    <a:p>
                      <a:r>
                        <a:rPr lang="en-US" sz="1300"/>
                        <a:t>Symptoms</a:t>
                      </a:r>
                    </a:p>
                  </a:txBody>
                  <a:tcPr marL="63749" marR="63749" marT="31874" marB="31874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Fever, diarrhea</a:t>
                      </a:r>
                    </a:p>
                    <a:p>
                      <a:r>
                        <a:rPr lang="en-US" sz="1300"/>
                        <a:t>But if beyond gut can be stiff neck, confusion, loss of balance, convulsions</a:t>
                      </a:r>
                    </a:p>
                    <a:p>
                      <a:r>
                        <a:rPr lang="en-US" sz="1300"/>
                        <a:t>For pregnant women- fever, fatigue and muscle aches</a:t>
                      </a:r>
                    </a:p>
                  </a:txBody>
                  <a:tcPr marL="63749" marR="63749" marT="31874" marB="31874"/>
                </a:tc>
                <a:extLst>
                  <a:ext uri="{0D108BD9-81ED-4DB2-BD59-A6C34878D82A}">
                    <a16:rowId xmlns:a16="http://schemas.microsoft.com/office/drawing/2014/main" val="1520558256"/>
                  </a:ext>
                </a:extLst>
              </a:tr>
              <a:tr h="280494">
                <a:tc>
                  <a:txBody>
                    <a:bodyPr/>
                    <a:lstStyle/>
                    <a:p>
                      <a:r>
                        <a:rPr lang="en-US" sz="1300"/>
                        <a:t>Duration of illness</a:t>
                      </a:r>
                    </a:p>
                  </a:txBody>
                  <a:tcPr marL="63749" marR="63749" marT="31874" marB="31874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Days to weeks </a:t>
                      </a:r>
                    </a:p>
                  </a:txBody>
                  <a:tcPr marL="63749" marR="63749" marT="31874" marB="31874"/>
                </a:tc>
                <a:extLst>
                  <a:ext uri="{0D108BD9-81ED-4DB2-BD59-A6C34878D82A}">
                    <a16:rowId xmlns:a16="http://schemas.microsoft.com/office/drawing/2014/main" val="2437316982"/>
                  </a:ext>
                </a:extLst>
              </a:tr>
              <a:tr h="662986">
                <a:tc>
                  <a:txBody>
                    <a:bodyPr/>
                    <a:lstStyle/>
                    <a:p>
                      <a:r>
                        <a:rPr lang="en-US" sz="1300"/>
                        <a:t>Who is at risk</a:t>
                      </a:r>
                    </a:p>
                  </a:txBody>
                  <a:tcPr marL="63749" marR="63749" marT="31874" marB="31874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Adults 65 and older</a:t>
                      </a:r>
                    </a:p>
                    <a:p>
                      <a:r>
                        <a:rPr lang="en-US" sz="1300"/>
                        <a:t>Pregnant women</a:t>
                      </a:r>
                    </a:p>
                    <a:p>
                      <a:r>
                        <a:rPr lang="en-US" sz="1300"/>
                        <a:t>Immune co promised </a:t>
                      </a:r>
                    </a:p>
                  </a:txBody>
                  <a:tcPr marL="63749" marR="63749" marT="31874" marB="31874"/>
                </a:tc>
                <a:extLst>
                  <a:ext uri="{0D108BD9-81ED-4DB2-BD59-A6C34878D82A}">
                    <a16:rowId xmlns:a16="http://schemas.microsoft.com/office/drawing/2014/main" val="1874190031"/>
                  </a:ext>
                </a:extLst>
              </a:tr>
              <a:tr h="280494">
                <a:tc>
                  <a:txBody>
                    <a:bodyPr/>
                    <a:lstStyle/>
                    <a:p>
                      <a:r>
                        <a:rPr lang="en-US" sz="1300"/>
                        <a:t>What to do</a:t>
                      </a:r>
                    </a:p>
                  </a:txBody>
                  <a:tcPr marL="63749" marR="63749" marT="31874" marB="31874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For invasive, antibiotics are needed for everyone</a:t>
                      </a:r>
                    </a:p>
                  </a:txBody>
                  <a:tcPr marL="63749" marR="63749" marT="31874" marB="31874"/>
                </a:tc>
                <a:extLst>
                  <a:ext uri="{0D108BD9-81ED-4DB2-BD59-A6C34878D82A}">
                    <a16:rowId xmlns:a16="http://schemas.microsoft.com/office/drawing/2014/main" val="695690180"/>
                  </a:ext>
                </a:extLst>
              </a:tr>
              <a:tr h="1045477">
                <a:tc>
                  <a:txBody>
                    <a:bodyPr/>
                    <a:lstStyle/>
                    <a:p>
                      <a:r>
                        <a:rPr lang="en-US" sz="1300"/>
                        <a:t>Prevention</a:t>
                      </a:r>
                    </a:p>
                  </a:txBody>
                  <a:tcPr marL="63749" marR="63749" marT="31874" marB="31874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Recommendations for everyone:</a:t>
                      </a:r>
                    </a:p>
                    <a:p>
                      <a:r>
                        <a:rPr lang="en-US" sz="1300"/>
                        <a:t>No raw diary, wash raw fruits and veggies</a:t>
                      </a:r>
                    </a:p>
                    <a:p>
                      <a:r>
                        <a:rPr lang="en-US" sz="1300"/>
                        <a:t>Recommendations for high risk:</a:t>
                      </a:r>
                    </a:p>
                    <a:p>
                      <a:r>
                        <a:rPr lang="en-US" sz="1300"/>
                        <a:t>Do not eat: pates, processed meats not cooked to 165, raw or lightly cooked sprouts, </a:t>
                      </a:r>
                    </a:p>
                  </a:txBody>
                  <a:tcPr marL="63749" marR="63749" marT="31874" marB="31874"/>
                </a:tc>
                <a:extLst>
                  <a:ext uri="{0D108BD9-81ED-4DB2-BD59-A6C34878D82A}">
                    <a16:rowId xmlns:a16="http://schemas.microsoft.com/office/drawing/2014/main" val="2069046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0140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24D84CD-5280-4B52-B96E-8EDAA2B20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65D517-46E4-8037-A63D-629DE1253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B13F82-6C82-92AB-B6C9-1B2759813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Norovirus 	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FEDA124-4EDD-C2E7-B008-240EB85ACE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4252137"/>
              </p:ext>
            </p:extLst>
          </p:nvPr>
        </p:nvGraphicFramePr>
        <p:xfrm>
          <a:off x="1965896" y="2122098"/>
          <a:ext cx="8260209" cy="3875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7021">
                  <a:extLst>
                    <a:ext uri="{9D8B030D-6E8A-4147-A177-3AD203B41FA5}">
                      <a16:colId xmlns:a16="http://schemas.microsoft.com/office/drawing/2014/main" val="3759686828"/>
                    </a:ext>
                  </a:extLst>
                </a:gridCol>
                <a:gridCol w="5053188">
                  <a:extLst>
                    <a:ext uri="{9D8B030D-6E8A-4147-A177-3AD203B41FA5}">
                      <a16:colId xmlns:a16="http://schemas.microsoft.com/office/drawing/2014/main" val="3670568095"/>
                    </a:ext>
                  </a:extLst>
                </a:gridCol>
              </a:tblGrid>
              <a:tr h="645986">
                <a:tc>
                  <a:txBody>
                    <a:bodyPr/>
                    <a:lstStyle/>
                    <a:p>
                      <a:r>
                        <a:rPr lang="en-US" sz="1700"/>
                        <a:t>Sources</a:t>
                      </a:r>
                    </a:p>
                  </a:txBody>
                  <a:tcPr marL="87295" marR="87295" marT="43648" marB="43648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Produce, shellfish and RTE touched by infected people </a:t>
                      </a:r>
                    </a:p>
                  </a:txBody>
                  <a:tcPr marL="87295" marR="87295" marT="43648" marB="43648"/>
                </a:tc>
                <a:extLst>
                  <a:ext uri="{0D108BD9-81ED-4DB2-BD59-A6C34878D82A}">
                    <a16:rowId xmlns:a16="http://schemas.microsoft.com/office/drawing/2014/main" val="305879149"/>
                  </a:ext>
                </a:extLst>
              </a:tr>
              <a:tr h="384100">
                <a:tc>
                  <a:txBody>
                    <a:bodyPr/>
                    <a:lstStyle/>
                    <a:p>
                      <a:r>
                        <a:rPr lang="en-US" sz="1700"/>
                        <a:t>Incubation period</a:t>
                      </a:r>
                    </a:p>
                  </a:txBody>
                  <a:tcPr marL="87295" marR="87295" marT="43648" marB="43648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12-48 hrs.</a:t>
                      </a:r>
                    </a:p>
                  </a:txBody>
                  <a:tcPr marL="87295" marR="87295" marT="43648" marB="43648"/>
                </a:tc>
                <a:extLst>
                  <a:ext uri="{0D108BD9-81ED-4DB2-BD59-A6C34878D82A}">
                    <a16:rowId xmlns:a16="http://schemas.microsoft.com/office/drawing/2014/main" val="3856737278"/>
                  </a:ext>
                </a:extLst>
              </a:tr>
              <a:tr h="384100">
                <a:tc>
                  <a:txBody>
                    <a:bodyPr/>
                    <a:lstStyle/>
                    <a:p>
                      <a:r>
                        <a:rPr lang="en-US" sz="1700"/>
                        <a:t>Symptoms </a:t>
                      </a:r>
                    </a:p>
                  </a:txBody>
                  <a:tcPr marL="87295" marR="87295" marT="43648" marB="43648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Diarrhea, vomiting, nausea, stomach pain</a:t>
                      </a:r>
                    </a:p>
                  </a:txBody>
                  <a:tcPr marL="87295" marR="87295" marT="43648" marB="43648"/>
                </a:tc>
                <a:extLst>
                  <a:ext uri="{0D108BD9-81ED-4DB2-BD59-A6C34878D82A}">
                    <a16:rowId xmlns:a16="http://schemas.microsoft.com/office/drawing/2014/main" val="653745119"/>
                  </a:ext>
                </a:extLst>
              </a:tr>
              <a:tr h="645986">
                <a:tc>
                  <a:txBody>
                    <a:bodyPr/>
                    <a:lstStyle/>
                    <a:p>
                      <a:r>
                        <a:rPr lang="en-US" sz="1700"/>
                        <a:t>Duration of illness</a:t>
                      </a:r>
                    </a:p>
                  </a:txBody>
                  <a:tcPr marL="87295" marR="87295" marT="43648" marB="43648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1 to 3 days but young children and older adults are more vulnerable (last 4-6 days)</a:t>
                      </a:r>
                    </a:p>
                  </a:txBody>
                  <a:tcPr marL="87295" marR="87295" marT="43648" marB="43648"/>
                </a:tc>
                <a:extLst>
                  <a:ext uri="{0D108BD9-81ED-4DB2-BD59-A6C34878D82A}">
                    <a16:rowId xmlns:a16="http://schemas.microsoft.com/office/drawing/2014/main" val="3924506518"/>
                  </a:ext>
                </a:extLst>
              </a:tr>
              <a:tr h="645986">
                <a:tc>
                  <a:txBody>
                    <a:bodyPr/>
                    <a:lstStyle/>
                    <a:p>
                      <a:r>
                        <a:rPr lang="en-US" sz="1700"/>
                        <a:t>What to do</a:t>
                      </a:r>
                    </a:p>
                  </a:txBody>
                  <a:tcPr marL="87295" marR="87295" marT="43648" marB="43648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Drink plenty of water and get rest and seek medical attention</a:t>
                      </a:r>
                    </a:p>
                  </a:txBody>
                  <a:tcPr marL="87295" marR="87295" marT="43648" marB="43648"/>
                </a:tc>
                <a:extLst>
                  <a:ext uri="{0D108BD9-81ED-4DB2-BD59-A6C34878D82A}">
                    <a16:rowId xmlns:a16="http://schemas.microsoft.com/office/drawing/2014/main" val="1408004115"/>
                  </a:ext>
                </a:extLst>
              </a:tr>
              <a:tr h="1169758">
                <a:tc>
                  <a:txBody>
                    <a:bodyPr/>
                    <a:lstStyle/>
                    <a:p>
                      <a:r>
                        <a:rPr lang="en-US" sz="1700"/>
                        <a:t>Prevention </a:t>
                      </a:r>
                    </a:p>
                  </a:txBody>
                  <a:tcPr marL="87295" marR="87295" marT="43648" marB="43648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Wash hands</a:t>
                      </a:r>
                    </a:p>
                    <a:p>
                      <a:r>
                        <a:rPr lang="en-US" sz="1700"/>
                        <a:t>Use gloves with food handling</a:t>
                      </a:r>
                    </a:p>
                    <a:p>
                      <a:r>
                        <a:rPr lang="en-US" sz="1700"/>
                        <a:t>Clean and disinfect surfaces</a:t>
                      </a:r>
                    </a:p>
                    <a:p>
                      <a:r>
                        <a:rPr lang="en-US" sz="1700"/>
                        <a:t>Do not handle food if you have symptoms</a:t>
                      </a:r>
                    </a:p>
                  </a:txBody>
                  <a:tcPr marL="87295" marR="87295" marT="43648" marB="43648"/>
                </a:tc>
                <a:extLst>
                  <a:ext uri="{0D108BD9-81ED-4DB2-BD59-A6C34878D82A}">
                    <a16:rowId xmlns:a16="http://schemas.microsoft.com/office/drawing/2014/main" val="561630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6184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24D84CD-5280-4B52-B96E-8EDAA2B20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65D517-46E4-8037-A63D-629DE1253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1DAF9F-66EA-4784-207A-9A94DE8CE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Salmonella</a:t>
            </a:r>
            <a:r>
              <a:rPr lang="en-US" sz="4000" dirty="0"/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FF6DC26-1AA3-DA1F-CAD6-5CF378CE1B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9478811"/>
              </p:ext>
            </p:extLst>
          </p:nvPr>
        </p:nvGraphicFramePr>
        <p:xfrm>
          <a:off x="2776352" y="2122098"/>
          <a:ext cx="6639296" cy="3875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1892">
                  <a:extLst>
                    <a:ext uri="{9D8B030D-6E8A-4147-A177-3AD203B41FA5}">
                      <a16:colId xmlns:a16="http://schemas.microsoft.com/office/drawing/2014/main" val="2582138447"/>
                    </a:ext>
                  </a:extLst>
                </a:gridCol>
                <a:gridCol w="4457404">
                  <a:extLst>
                    <a:ext uri="{9D8B030D-6E8A-4147-A177-3AD203B41FA5}">
                      <a16:colId xmlns:a16="http://schemas.microsoft.com/office/drawing/2014/main" val="3746929133"/>
                    </a:ext>
                  </a:extLst>
                </a:gridCol>
              </a:tblGrid>
              <a:tr h="692797">
                <a:tc>
                  <a:txBody>
                    <a:bodyPr/>
                    <a:lstStyle/>
                    <a:p>
                      <a:r>
                        <a:rPr lang="en-US" sz="1800"/>
                        <a:t>Sources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Fruits/ veggies, poultry, pork, beef and nuts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392295024"/>
                  </a:ext>
                </a:extLst>
              </a:tr>
              <a:tr h="411933">
                <a:tc>
                  <a:txBody>
                    <a:bodyPr/>
                    <a:lstStyle/>
                    <a:p>
                      <a:r>
                        <a:rPr lang="en-US" sz="1800"/>
                        <a:t>Incubation period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6 hrs. to 6 days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1353941048"/>
                  </a:ext>
                </a:extLst>
              </a:tr>
              <a:tr h="692797">
                <a:tc>
                  <a:txBody>
                    <a:bodyPr/>
                    <a:lstStyle/>
                    <a:p>
                      <a:r>
                        <a:rPr lang="en-US" sz="1800"/>
                        <a:t>Symptoms 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Diarrhea, fever, stomach cramps and vomiting 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2829496608"/>
                  </a:ext>
                </a:extLst>
              </a:tr>
              <a:tr h="411933">
                <a:tc>
                  <a:txBody>
                    <a:bodyPr/>
                    <a:lstStyle/>
                    <a:p>
                      <a:r>
                        <a:rPr lang="en-US" sz="1800"/>
                        <a:t>Duration of illness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4 to 7 days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2298597373"/>
                  </a:ext>
                </a:extLst>
              </a:tr>
              <a:tr h="692797">
                <a:tc>
                  <a:txBody>
                    <a:bodyPr/>
                    <a:lstStyle/>
                    <a:p>
                      <a:r>
                        <a:rPr lang="en-US" sz="1800"/>
                        <a:t>What to do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Drink plenty of fluids and seek medical attention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1518497410"/>
                  </a:ext>
                </a:extLst>
              </a:tr>
              <a:tr h="973660">
                <a:tc>
                  <a:txBody>
                    <a:bodyPr/>
                    <a:lstStyle/>
                    <a:p>
                      <a:r>
                        <a:rPr lang="en-US" sz="1800"/>
                        <a:t>Prevention </a:t>
                      </a:r>
                    </a:p>
                  </a:txBody>
                  <a:tcPr marL="93621" marR="93621" marT="46811" marB="46811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Avoid eating high risk foods and wash hands after contact with animals or their living environment </a:t>
                      </a:r>
                    </a:p>
                  </a:txBody>
                  <a:tcPr marL="93621" marR="93621" marT="46811" marB="46811"/>
                </a:tc>
                <a:extLst>
                  <a:ext uri="{0D108BD9-81ED-4DB2-BD59-A6C34878D82A}">
                    <a16:rowId xmlns:a16="http://schemas.microsoft.com/office/drawing/2014/main" val="1256592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3383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24D84CD-5280-4B52-B96E-8EDAA2B20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65D517-46E4-8037-A63D-629DE1253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3463B5-14FA-4517-591D-40D543CD5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Shigella	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24850AB-FB63-C5BF-8C56-485ABA9F60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909180"/>
              </p:ext>
            </p:extLst>
          </p:nvPr>
        </p:nvGraphicFramePr>
        <p:xfrm>
          <a:off x="1250830" y="2152746"/>
          <a:ext cx="9690341" cy="3814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9419">
                  <a:extLst>
                    <a:ext uri="{9D8B030D-6E8A-4147-A177-3AD203B41FA5}">
                      <a16:colId xmlns:a16="http://schemas.microsoft.com/office/drawing/2014/main" val="1848696221"/>
                    </a:ext>
                  </a:extLst>
                </a:gridCol>
                <a:gridCol w="5870922">
                  <a:extLst>
                    <a:ext uri="{9D8B030D-6E8A-4147-A177-3AD203B41FA5}">
                      <a16:colId xmlns:a16="http://schemas.microsoft.com/office/drawing/2014/main" val="3277401457"/>
                    </a:ext>
                  </a:extLst>
                </a:gridCol>
              </a:tblGrid>
              <a:tr h="578447">
                <a:tc>
                  <a:txBody>
                    <a:bodyPr/>
                    <a:lstStyle/>
                    <a:p>
                      <a:r>
                        <a:rPr lang="en-US" sz="1500"/>
                        <a:t>Sources</a:t>
                      </a:r>
                    </a:p>
                  </a:txBody>
                  <a:tcPr marL="78168" marR="78168" marT="39084" marB="39084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Contact with the infected or contaminated food or water (most outbreaks caused by sick food handler)</a:t>
                      </a:r>
                    </a:p>
                  </a:txBody>
                  <a:tcPr marL="78168" marR="78168" marT="39084" marB="39084"/>
                </a:tc>
                <a:extLst>
                  <a:ext uri="{0D108BD9-81ED-4DB2-BD59-A6C34878D82A}">
                    <a16:rowId xmlns:a16="http://schemas.microsoft.com/office/drawing/2014/main" val="4254176373"/>
                  </a:ext>
                </a:extLst>
              </a:tr>
              <a:tr h="343941">
                <a:tc>
                  <a:txBody>
                    <a:bodyPr/>
                    <a:lstStyle/>
                    <a:p>
                      <a:r>
                        <a:rPr lang="en-US" sz="1500"/>
                        <a:t>Incubation period </a:t>
                      </a:r>
                    </a:p>
                  </a:txBody>
                  <a:tcPr marL="78168" marR="78168" marT="39084" marB="39084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1-7 days but usually 1-2 days </a:t>
                      </a:r>
                    </a:p>
                  </a:txBody>
                  <a:tcPr marL="78168" marR="78168" marT="39084" marB="39084"/>
                </a:tc>
                <a:extLst>
                  <a:ext uri="{0D108BD9-81ED-4DB2-BD59-A6C34878D82A}">
                    <a16:rowId xmlns:a16="http://schemas.microsoft.com/office/drawing/2014/main" val="1469170935"/>
                  </a:ext>
                </a:extLst>
              </a:tr>
              <a:tr h="343941">
                <a:tc>
                  <a:txBody>
                    <a:bodyPr/>
                    <a:lstStyle/>
                    <a:p>
                      <a:r>
                        <a:rPr lang="en-US" sz="1500"/>
                        <a:t>Symptoms</a:t>
                      </a:r>
                    </a:p>
                  </a:txBody>
                  <a:tcPr marL="78168" marR="78168" marT="39084" marB="39084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Sudden stomach cramps, fever, diarrhea</a:t>
                      </a:r>
                    </a:p>
                  </a:txBody>
                  <a:tcPr marL="78168" marR="78168" marT="39084" marB="39084"/>
                </a:tc>
                <a:extLst>
                  <a:ext uri="{0D108BD9-81ED-4DB2-BD59-A6C34878D82A}">
                    <a16:rowId xmlns:a16="http://schemas.microsoft.com/office/drawing/2014/main" val="2690114"/>
                  </a:ext>
                </a:extLst>
              </a:tr>
              <a:tr h="343941">
                <a:tc>
                  <a:txBody>
                    <a:bodyPr/>
                    <a:lstStyle/>
                    <a:p>
                      <a:r>
                        <a:rPr lang="en-US" sz="1500"/>
                        <a:t>Duration of illness</a:t>
                      </a:r>
                    </a:p>
                  </a:txBody>
                  <a:tcPr marL="78168" marR="78168" marT="39084" marB="39084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5 to 7 days </a:t>
                      </a:r>
                    </a:p>
                  </a:txBody>
                  <a:tcPr marL="78168" marR="78168" marT="39084" marB="39084"/>
                </a:tc>
                <a:extLst>
                  <a:ext uri="{0D108BD9-81ED-4DB2-BD59-A6C34878D82A}">
                    <a16:rowId xmlns:a16="http://schemas.microsoft.com/office/drawing/2014/main" val="812329256"/>
                  </a:ext>
                </a:extLst>
              </a:tr>
              <a:tr h="343941">
                <a:tc>
                  <a:txBody>
                    <a:bodyPr/>
                    <a:lstStyle/>
                    <a:p>
                      <a:r>
                        <a:rPr lang="en-US" sz="1500"/>
                        <a:t>Who is at risk</a:t>
                      </a:r>
                    </a:p>
                  </a:txBody>
                  <a:tcPr marL="78168" marR="78168" marT="39084" marB="39084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Children ages 2-4 but anyone is at risk</a:t>
                      </a:r>
                    </a:p>
                  </a:txBody>
                  <a:tcPr marL="78168" marR="78168" marT="39084" marB="39084"/>
                </a:tc>
                <a:extLst>
                  <a:ext uri="{0D108BD9-81ED-4DB2-BD59-A6C34878D82A}">
                    <a16:rowId xmlns:a16="http://schemas.microsoft.com/office/drawing/2014/main" val="2369203195"/>
                  </a:ext>
                </a:extLst>
              </a:tr>
              <a:tr h="578447">
                <a:tc>
                  <a:txBody>
                    <a:bodyPr/>
                    <a:lstStyle/>
                    <a:p>
                      <a:r>
                        <a:rPr lang="en-US" sz="1500"/>
                        <a:t>What to do</a:t>
                      </a:r>
                    </a:p>
                  </a:txBody>
                  <a:tcPr marL="78168" marR="78168" marT="39084" marB="39084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Drink plenty of fluids and isolate from others and seek medical attention</a:t>
                      </a:r>
                    </a:p>
                  </a:txBody>
                  <a:tcPr marL="78168" marR="78168" marT="39084" marB="39084"/>
                </a:tc>
                <a:extLst>
                  <a:ext uri="{0D108BD9-81ED-4DB2-BD59-A6C34878D82A}">
                    <a16:rowId xmlns:a16="http://schemas.microsoft.com/office/drawing/2014/main" val="3404250995"/>
                  </a:ext>
                </a:extLst>
              </a:tr>
              <a:tr h="1281962">
                <a:tc>
                  <a:txBody>
                    <a:bodyPr/>
                    <a:lstStyle/>
                    <a:p>
                      <a:r>
                        <a:rPr lang="en-US" sz="1500"/>
                        <a:t>Prevention</a:t>
                      </a:r>
                    </a:p>
                  </a:txBody>
                  <a:tcPr marL="78168" marR="78168" marT="39084" marB="39084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Wash hands </a:t>
                      </a:r>
                    </a:p>
                    <a:p>
                      <a:r>
                        <a:rPr lang="en-US" sz="1500"/>
                        <a:t>Stay home and isolate </a:t>
                      </a:r>
                    </a:p>
                    <a:p>
                      <a:r>
                        <a:rPr lang="en-US" sz="1500"/>
                        <a:t>Disinfect surfaces </a:t>
                      </a:r>
                    </a:p>
                    <a:p>
                      <a:r>
                        <a:rPr lang="en-US" sz="1500"/>
                        <a:t>Avoid swallowing still water </a:t>
                      </a:r>
                    </a:p>
                    <a:p>
                      <a:r>
                        <a:rPr lang="en-US" sz="1500"/>
                        <a:t>Boil water if traveling abroad </a:t>
                      </a:r>
                    </a:p>
                  </a:txBody>
                  <a:tcPr marL="78168" marR="78168" marT="39084" marB="39084"/>
                </a:tc>
                <a:extLst>
                  <a:ext uri="{0D108BD9-81ED-4DB2-BD59-A6C34878D82A}">
                    <a16:rowId xmlns:a16="http://schemas.microsoft.com/office/drawing/2014/main" val="3825102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108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24D84CD-5280-4B52-B96E-8EDAA2B20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65D517-46E4-8037-A63D-629DE1253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0BA3E6-0DF6-3753-E862-3284EC4B2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pPr algn="ctr"/>
            <a:r>
              <a:rPr lang="en-US" sz="3700" b="1" dirty="0"/>
              <a:t>Staphylococcus Aureus </a:t>
            </a:r>
            <a:br>
              <a:rPr lang="en-US" sz="3700" b="1" dirty="0"/>
            </a:br>
            <a:r>
              <a:rPr lang="en-US" sz="3700" b="1" dirty="0"/>
              <a:t>Staphylococcal (Staph) Food Poisoning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D08B64-26D3-AD7A-EFC0-ADC3C46A5F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4232157"/>
              </p:ext>
            </p:extLst>
          </p:nvPr>
        </p:nvGraphicFramePr>
        <p:xfrm>
          <a:off x="1250830" y="2394665"/>
          <a:ext cx="9690341" cy="3587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9234">
                  <a:extLst>
                    <a:ext uri="{9D8B030D-6E8A-4147-A177-3AD203B41FA5}">
                      <a16:colId xmlns:a16="http://schemas.microsoft.com/office/drawing/2014/main" val="2735794342"/>
                    </a:ext>
                  </a:extLst>
                </a:gridCol>
                <a:gridCol w="5911107">
                  <a:extLst>
                    <a:ext uri="{9D8B030D-6E8A-4147-A177-3AD203B41FA5}">
                      <a16:colId xmlns:a16="http://schemas.microsoft.com/office/drawing/2014/main" val="740610746"/>
                    </a:ext>
                  </a:extLst>
                </a:gridCol>
              </a:tblGrid>
              <a:tr h="760734">
                <a:tc>
                  <a:txBody>
                    <a:bodyPr/>
                    <a:lstStyle/>
                    <a:p>
                      <a:r>
                        <a:rPr lang="en-US" sz="2000"/>
                        <a:t>Sources</a:t>
                      </a:r>
                    </a:p>
                  </a:txBody>
                  <a:tcPr marL="102802" marR="102802" marT="51401" marB="51401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Carried on our skin and can contaminate food if proper food safety isn't taken with uncooked items </a:t>
                      </a:r>
                    </a:p>
                  </a:txBody>
                  <a:tcPr marL="102802" marR="102802" marT="51401" marB="51401"/>
                </a:tc>
                <a:extLst>
                  <a:ext uri="{0D108BD9-81ED-4DB2-BD59-A6C34878D82A}">
                    <a16:rowId xmlns:a16="http://schemas.microsoft.com/office/drawing/2014/main" val="3064866300"/>
                  </a:ext>
                </a:extLst>
              </a:tr>
              <a:tr h="452329">
                <a:tc>
                  <a:txBody>
                    <a:bodyPr/>
                    <a:lstStyle/>
                    <a:p>
                      <a:r>
                        <a:rPr lang="en-US" sz="2000"/>
                        <a:t>Incubation Period </a:t>
                      </a:r>
                    </a:p>
                  </a:txBody>
                  <a:tcPr marL="102802" marR="102802" marT="51401" marB="51401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30 minutes to 8hrs.</a:t>
                      </a:r>
                    </a:p>
                  </a:txBody>
                  <a:tcPr marL="102802" marR="102802" marT="51401" marB="51401"/>
                </a:tc>
                <a:extLst>
                  <a:ext uri="{0D108BD9-81ED-4DB2-BD59-A6C34878D82A}">
                    <a16:rowId xmlns:a16="http://schemas.microsoft.com/office/drawing/2014/main" val="3972028159"/>
                  </a:ext>
                </a:extLst>
              </a:tr>
              <a:tr h="760734">
                <a:tc>
                  <a:txBody>
                    <a:bodyPr/>
                    <a:lstStyle/>
                    <a:p>
                      <a:r>
                        <a:rPr lang="en-US" sz="2000"/>
                        <a:t>Symptoms </a:t>
                      </a:r>
                    </a:p>
                  </a:txBody>
                  <a:tcPr marL="102802" marR="102802" marT="51401" marB="51401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Sudden onset of nausea, vomiting and stomach pain</a:t>
                      </a:r>
                    </a:p>
                  </a:txBody>
                  <a:tcPr marL="102802" marR="102802" marT="51401" marB="51401"/>
                </a:tc>
                <a:extLst>
                  <a:ext uri="{0D108BD9-81ED-4DB2-BD59-A6C34878D82A}">
                    <a16:rowId xmlns:a16="http://schemas.microsoft.com/office/drawing/2014/main" val="66043007"/>
                  </a:ext>
                </a:extLst>
              </a:tr>
              <a:tr h="452329">
                <a:tc>
                  <a:txBody>
                    <a:bodyPr/>
                    <a:lstStyle/>
                    <a:p>
                      <a:r>
                        <a:rPr lang="en-US" sz="2000"/>
                        <a:t>Duration of illness</a:t>
                      </a:r>
                    </a:p>
                  </a:txBody>
                  <a:tcPr marL="102802" marR="102802" marT="51401" marB="51401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 day</a:t>
                      </a:r>
                    </a:p>
                  </a:txBody>
                  <a:tcPr marL="102802" marR="102802" marT="51401" marB="51401"/>
                </a:tc>
                <a:extLst>
                  <a:ext uri="{0D108BD9-81ED-4DB2-BD59-A6C34878D82A}">
                    <a16:rowId xmlns:a16="http://schemas.microsoft.com/office/drawing/2014/main" val="3666397677"/>
                  </a:ext>
                </a:extLst>
              </a:tr>
              <a:tr h="452329">
                <a:tc>
                  <a:txBody>
                    <a:bodyPr/>
                    <a:lstStyle/>
                    <a:p>
                      <a:r>
                        <a:rPr lang="en-US" sz="2000"/>
                        <a:t>What to do</a:t>
                      </a:r>
                    </a:p>
                  </a:txBody>
                  <a:tcPr marL="102802" marR="102802" marT="51401" marB="51401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Drink plenty of fluids and seek medical attention </a:t>
                      </a:r>
                    </a:p>
                  </a:txBody>
                  <a:tcPr marL="102802" marR="102802" marT="51401" marB="51401"/>
                </a:tc>
                <a:extLst>
                  <a:ext uri="{0D108BD9-81ED-4DB2-BD59-A6C34878D82A}">
                    <a16:rowId xmlns:a16="http://schemas.microsoft.com/office/drawing/2014/main" val="3549185072"/>
                  </a:ext>
                </a:extLst>
              </a:tr>
              <a:tr h="452329">
                <a:tc>
                  <a:txBody>
                    <a:bodyPr/>
                    <a:lstStyle/>
                    <a:p>
                      <a:r>
                        <a:rPr lang="en-US" sz="2000"/>
                        <a:t>Prevention</a:t>
                      </a:r>
                    </a:p>
                  </a:txBody>
                  <a:tcPr marL="102802" marR="102802" marT="51401" marB="51401"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 marL="102802" marR="102802" marT="51401" marB="51401"/>
                </a:tc>
                <a:extLst>
                  <a:ext uri="{0D108BD9-81ED-4DB2-BD59-A6C34878D82A}">
                    <a16:rowId xmlns:a16="http://schemas.microsoft.com/office/drawing/2014/main" val="1485723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9723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24D84CD-5280-4B52-B96E-8EDAA2B20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65D517-46E4-8037-A63D-629DE1253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CBDDCB-D267-C633-84E1-A296120E9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High- Risk Foods to Avoid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A5D0AC1-F269-46DA-1D87-8633DD3321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421344"/>
              </p:ext>
            </p:extLst>
          </p:nvPr>
        </p:nvGraphicFramePr>
        <p:xfrm>
          <a:off x="1250830" y="2464499"/>
          <a:ext cx="9690341" cy="3191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0874">
                  <a:extLst>
                    <a:ext uri="{9D8B030D-6E8A-4147-A177-3AD203B41FA5}">
                      <a16:colId xmlns:a16="http://schemas.microsoft.com/office/drawing/2014/main" val="2491214078"/>
                    </a:ext>
                  </a:extLst>
                </a:gridCol>
                <a:gridCol w="4499467">
                  <a:extLst>
                    <a:ext uri="{9D8B030D-6E8A-4147-A177-3AD203B41FA5}">
                      <a16:colId xmlns:a16="http://schemas.microsoft.com/office/drawing/2014/main" val="1418194693"/>
                    </a:ext>
                  </a:extLst>
                </a:gridCol>
              </a:tblGrid>
              <a:tr h="561636">
                <a:tc>
                  <a:txBody>
                    <a:bodyPr/>
                    <a:lstStyle/>
                    <a:p>
                      <a:r>
                        <a:rPr lang="en-US" sz="2500"/>
                        <a:t>High Risk</a:t>
                      </a:r>
                    </a:p>
                  </a:txBody>
                  <a:tcPr marL="127644" marR="127644" marT="63822" marB="63822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Safer Alternatives </a:t>
                      </a:r>
                    </a:p>
                  </a:txBody>
                  <a:tcPr marL="127644" marR="127644" marT="63822" marB="63822"/>
                </a:tc>
                <a:extLst>
                  <a:ext uri="{0D108BD9-81ED-4DB2-BD59-A6C34878D82A}">
                    <a16:rowId xmlns:a16="http://schemas.microsoft.com/office/drawing/2014/main" val="2186902497"/>
                  </a:ext>
                </a:extLst>
              </a:tr>
              <a:tr h="944569">
                <a:tc>
                  <a:txBody>
                    <a:bodyPr/>
                    <a:lstStyle/>
                    <a:p>
                      <a:r>
                        <a:rPr lang="en-US" sz="2500"/>
                        <a:t>Raw, uncooked meat, poultry and eggs</a:t>
                      </a:r>
                    </a:p>
                  </a:txBody>
                  <a:tcPr marL="127644" marR="127644" marT="63822" marB="63822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Fully cooked meats (&gt;165)</a:t>
                      </a:r>
                    </a:p>
                  </a:txBody>
                  <a:tcPr marL="127644" marR="127644" marT="63822" marB="63822"/>
                </a:tc>
                <a:extLst>
                  <a:ext uri="{0D108BD9-81ED-4DB2-BD59-A6C34878D82A}">
                    <a16:rowId xmlns:a16="http://schemas.microsoft.com/office/drawing/2014/main" val="2266163771"/>
                  </a:ext>
                </a:extLst>
              </a:tr>
              <a:tr h="561636">
                <a:tc>
                  <a:txBody>
                    <a:bodyPr/>
                    <a:lstStyle/>
                    <a:p>
                      <a:r>
                        <a:rPr lang="en-US" sz="2500"/>
                        <a:t>Unpasteurized milk, soft cheeses</a:t>
                      </a:r>
                    </a:p>
                  </a:txBody>
                  <a:tcPr marL="127644" marR="127644" marT="63822" marB="63822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Pasteurized dairy products </a:t>
                      </a:r>
                    </a:p>
                  </a:txBody>
                  <a:tcPr marL="127644" marR="127644" marT="63822" marB="63822"/>
                </a:tc>
                <a:extLst>
                  <a:ext uri="{0D108BD9-81ED-4DB2-BD59-A6C34878D82A}">
                    <a16:rowId xmlns:a16="http://schemas.microsoft.com/office/drawing/2014/main" val="1240354204"/>
                  </a:ext>
                </a:extLst>
              </a:tr>
              <a:tr h="561636">
                <a:tc>
                  <a:txBody>
                    <a:bodyPr/>
                    <a:lstStyle/>
                    <a:p>
                      <a:r>
                        <a:rPr lang="en-US" sz="2500"/>
                        <a:t>Raw sprouts, unwashed produce</a:t>
                      </a:r>
                    </a:p>
                  </a:txBody>
                  <a:tcPr marL="127644" marR="127644" marT="63822" marB="63822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Washed/ cooked produce</a:t>
                      </a:r>
                    </a:p>
                  </a:txBody>
                  <a:tcPr marL="127644" marR="127644" marT="63822" marB="63822"/>
                </a:tc>
                <a:extLst>
                  <a:ext uri="{0D108BD9-81ED-4DB2-BD59-A6C34878D82A}">
                    <a16:rowId xmlns:a16="http://schemas.microsoft.com/office/drawing/2014/main" val="3058360170"/>
                  </a:ext>
                </a:extLst>
              </a:tr>
              <a:tr h="561636">
                <a:tc>
                  <a:txBody>
                    <a:bodyPr/>
                    <a:lstStyle/>
                    <a:p>
                      <a:r>
                        <a:rPr lang="en-US" sz="2500"/>
                        <a:t>Deli meat not reheated to 165F</a:t>
                      </a:r>
                    </a:p>
                  </a:txBody>
                  <a:tcPr marL="127644" marR="127644" marT="63822" marB="63822"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Canned or shelf stable foods</a:t>
                      </a:r>
                    </a:p>
                  </a:txBody>
                  <a:tcPr marL="127644" marR="127644" marT="63822" marB="63822"/>
                </a:tc>
                <a:extLst>
                  <a:ext uri="{0D108BD9-81ED-4DB2-BD59-A6C34878D82A}">
                    <a16:rowId xmlns:a16="http://schemas.microsoft.com/office/drawing/2014/main" val="3779533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879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24D84CD-5280-4B52-B96E-8EDAA2B20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65D517-46E4-8037-A63D-629DE1253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75D816-428A-567A-DA5F-A336DC444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Safe Food Handling practices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44C2CD6-F706-4117-F416-0369F8CA39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6989340"/>
              </p:ext>
            </p:extLst>
          </p:nvPr>
        </p:nvGraphicFramePr>
        <p:xfrm>
          <a:off x="1250830" y="2193076"/>
          <a:ext cx="9690341" cy="3733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8139">
                  <a:extLst>
                    <a:ext uri="{9D8B030D-6E8A-4147-A177-3AD203B41FA5}">
                      <a16:colId xmlns:a16="http://schemas.microsoft.com/office/drawing/2014/main" val="2291981126"/>
                    </a:ext>
                  </a:extLst>
                </a:gridCol>
                <a:gridCol w="3289355">
                  <a:extLst>
                    <a:ext uri="{9D8B030D-6E8A-4147-A177-3AD203B41FA5}">
                      <a16:colId xmlns:a16="http://schemas.microsoft.com/office/drawing/2014/main" val="2967458065"/>
                    </a:ext>
                  </a:extLst>
                </a:gridCol>
                <a:gridCol w="1920005">
                  <a:extLst>
                    <a:ext uri="{9D8B030D-6E8A-4147-A177-3AD203B41FA5}">
                      <a16:colId xmlns:a16="http://schemas.microsoft.com/office/drawing/2014/main" val="1452598557"/>
                    </a:ext>
                  </a:extLst>
                </a:gridCol>
                <a:gridCol w="1992842">
                  <a:extLst>
                    <a:ext uri="{9D8B030D-6E8A-4147-A177-3AD203B41FA5}">
                      <a16:colId xmlns:a16="http://schemas.microsoft.com/office/drawing/2014/main" val="2149451445"/>
                    </a:ext>
                  </a:extLst>
                </a:gridCol>
              </a:tblGrid>
              <a:tr h="461501">
                <a:tc>
                  <a:txBody>
                    <a:bodyPr/>
                    <a:lstStyle/>
                    <a:p>
                      <a:r>
                        <a:rPr lang="en-US" sz="2100"/>
                        <a:t>clean</a:t>
                      </a:r>
                    </a:p>
                  </a:txBody>
                  <a:tcPr marL="104886" marR="104886" marT="52443" marB="5244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Separate</a:t>
                      </a:r>
                    </a:p>
                  </a:txBody>
                  <a:tcPr marL="104886" marR="104886" marT="52443" marB="5244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cook</a:t>
                      </a:r>
                    </a:p>
                  </a:txBody>
                  <a:tcPr marL="104886" marR="104886" marT="52443" marB="5244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chill</a:t>
                      </a:r>
                    </a:p>
                  </a:txBody>
                  <a:tcPr marL="104886" marR="104886" marT="52443" marB="52443"/>
                </a:tc>
                <a:extLst>
                  <a:ext uri="{0D108BD9-81ED-4DB2-BD59-A6C34878D82A}">
                    <a16:rowId xmlns:a16="http://schemas.microsoft.com/office/drawing/2014/main" val="2090116725"/>
                  </a:ext>
                </a:extLst>
              </a:tr>
              <a:tr h="1090819">
                <a:tc>
                  <a:txBody>
                    <a:bodyPr/>
                    <a:lstStyle/>
                    <a:p>
                      <a:r>
                        <a:rPr lang="en-US" sz="2100"/>
                        <a:t>Wash hands (20s) before/after handling food</a:t>
                      </a:r>
                    </a:p>
                  </a:txBody>
                  <a:tcPr marL="104886" marR="104886" marT="52443" marB="5244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Keep raw and RTE foods separate</a:t>
                      </a:r>
                    </a:p>
                  </a:txBody>
                  <a:tcPr marL="104886" marR="104886" marT="52443" marB="5244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Cook food to 165F</a:t>
                      </a:r>
                    </a:p>
                  </a:txBody>
                  <a:tcPr marL="104886" marR="104886" marT="52443" marB="5244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Store in fridge &lt;40F within 2 hours</a:t>
                      </a:r>
                    </a:p>
                  </a:txBody>
                  <a:tcPr marL="104886" marR="104886" marT="52443" marB="52443"/>
                </a:tc>
                <a:extLst>
                  <a:ext uri="{0D108BD9-81ED-4DB2-BD59-A6C34878D82A}">
                    <a16:rowId xmlns:a16="http://schemas.microsoft.com/office/drawing/2014/main" val="3061996109"/>
                  </a:ext>
                </a:extLst>
              </a:tr>
              <a:tr h="1090819">
                <a:tc>
                  <a:txBody>
                    <a:bodyPr/>
                    <a:lstStyle/>
                    <a:p>
                      <a:r>
                        <a:rPr lang="en-US" sz="2100"/>
                        <a:t>Clean produce thoroughly </a:t>
                      </a:r>
                    </a:p>
                  </a:txBody>
                  <a:tcPr marL="104886" marR="104886" marT="52443" marB="5244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Use dedicated boards/utensils for each product </a:t>
                      </a:r>
                    </a:p>
                  </a:txBody>
                  <a:tcPr marL="104886" marR="104886" marT="52443" marB="5244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Reheat foods to 165F</a:t>
                      </a:r>
                    </a:p>
                  </a:txBody>
                  <a:tcPr marL="104886" marR="104886" marT="52443" marB="52443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Use shallow containers for rapid cooling</a:t>
                      </a:r>
                    </a:p>
                  </a:txBody>
                  <a:tcPr marL="104886" marR="104886" marT="52443" marB="52443"/>
                </a:tc>
                <a:extLst>
                  <a:ext uri="{0D108BD9-81ED-4DB2-BD59-A6C34878D82A}">
                    <a16:rowId xmlns:a16="http://schemas.microsoft.com/office/drawing/2014/main" val="700091450"/>
                  </a:ext>
                </a:extLst>
              </a:tr>
              <a:tr h="1090819">
                <a:tc>
                  <a:txBody>
                    <a:bodyPr/>
                    <a:lstStyle/>
                    <a:p>
                      <a:r>
                        <a:rPr lang="en-US" sz="2100"/>
                        <a:t>Disinfect surfaces with appropriate cleaner </a:t>
                      </a:r>
                    </a:p>
                  </a:txBody>
                  <a:tcPr marL="104886" marR="104886" marT="52443" marB="52443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4886" marR="104886" marT="52443" marB="52443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4886" marR="104886" marT="52443" marB="52443"/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4886" marR="104886" marT="52443" marB="52443"/>
                </a:tc>
                <a:extLst>
                  <a:ext uri="{0D108BD9-81ED-4DB2-BD59-A6C34878D82A}">
                    <a16:rowId xmlns:a16="http://schemas.microsoft.com/office/drawing/2014/main" val="2730967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3174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66D9B8-0795-0508-469C-A8E130394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b="1" dirty="0"/>
              <a:t>Recommendations for Meal Programs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430FD-355D-2C45-C69C-C2747BC9F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en-US" sz="2400"/>
              <a:t>Staff Training: Annual food safety workshops on hygiene, storage and temping.</a:t>
            </a:r>
          </a:p>
          <a:p>
            <a:r>
              <a:rPr lang="en-US" sz="2400"/>
              <a:t>Food Sourcing: use pasteurized commercially prepared foods.</a:t>
            </a:r>
          </a:p>
          <a:p>
            <a:r>
              <a:rPr lang="en-US" sz="2400"/>
              <a:t>Equipment: provide food thermometers for cooking/ reheating checks and train on calibration.</a:t>
            </a:r>
          </a:p>
          <a:p>
            <a:r>
              <a:rPr lang="en-US" sz="2400"/>
              <a:t>Audits: quarterly safety checks to ensure compliance 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907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2906</TotalTime>
  <Words>1333</Words>
  <Application>Microsoft Macintosh PowerPoint</Application>
  <PresentationFormat>Widescreen</PresentationFormat>
  <Paragraphs>243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Protecting our seniors: food Safety in Meals on Wheels </vt:lpstr>
      <vt:lpstr>Why Food Safety Matters</vt:lpstr>
      <vt:lpstr>Top pathogens That Threaten Seniors </vt:lpstr>
      <vt:lpstr>Other pathogens to Monitor </vt:lpstr>
      <vt:lpstr>Bacillus Cereus </vt:lpstr>
      <vt:lpstr>Botulism </vt:lpstr>
      <vt:lpstr>Campylobacter </vt:lpstr>
      <vt:lpstr>Clostridium Perfringens</vt:lpstr>
      <vt:lpstr>E. coli</vt:lpstr>
      <vt:lpstr>Hepatitis A</vt:lpstr>
      <vt:lpstr>Listeria </vt:lpstr>
      <vt:lpstr>Norovirus  </vt:lpstr>
      <vt:lpstr>Salmonella </vt:lpstr>
      <vt:lpstr>Shigella </vt:lpstr>
      <vt:lpstr>Staphylococcus Aureus  Staphylococcal (Staph) Food Poisoning </vt:lpstr>
      <vt:lpstr>High- Risk Foods to Avoid </vt:lpstr>
      <vt:lpstr>Safe Food Handling practices </vt:lpstr>
      <vt:lpstr>Recommendations for Meal Programs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Protecting our seniors: food Safety in Meals on Wheels </dc:title>
  <dc:creator>Gustafik, Corey</dc:creator>
  <cp:lastModifiedBy>Gustafik, Corey</cp:lastModifiedBy>
  <cp:revision>1</cp:revision>
  <dcterms:created xsi:type="dcterms:W3CDTF">2025-05-14T13:43:11Z</dcterms:created>
  <dcterms:modified xsi:type="dcterms:W3CDTF">2025-05-16T14:09:15Z</dcterms:modified>
</cp:coreProperties>
</file>